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Oswald Medium"/>
      <p:regular r:id="rId32"/>
      <p:bold r:id="rId33"/>
    </p:embeddedFont>
    <p:embeddedFont>
      <p:font typeface="Playfair Display"/>
      <p:regular r:id="rId34"/>
      <p:bold r:id="rId35"/>
      <p:italic r:id="rId36"/>
      <p:boldItalic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Oswald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5.xml"/><Relationship Id="rId42" Type="http://schemas.openxmlformats.org/officeDocument/2006/relationships/font" Target="fonts/Oswald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Oswald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OswaldMedium-bold.fntdata"/><Relationship Id="rId10" Type="http://schemas.openxmlformats.org/officeDocument/2006/relationships/slide" Target="slides/slide5.xml"/><Relationship Id="rId32" Type="http://schemas.openxmlformats.org/officeDocument/2006/relationships/font" Target="fonts/OswaldMedium-regular.fntdata"/><Relationship Id="rId13" Type="http://schemas.openxmlformats.org/officeDocument/2006/relationships/slide" Target="slides/slide8.xml"/><Relationship Id="rId35" Type="http://schemas.openxmlformats.org/officeDocument/2006/relationships/font" Target="fonts/PlayfairDisplay-bold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regular.fntdata"/><Relationship Id="rId15" Type="http://schemas.openxmlformats.org/officeDocument/2006/relationships/slide" Target="slides/slide10.xml"/><Relationship Id="rId37" Type="http://schemas.openxmlformats.org/officeDocument/2006/relationships/font" Target="fonts/PlayfairDisplay-boldItalic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italic.fntdata"/><Relationship Id="rId17" Type="http://schemas.openxmlformats.org/officeDocument/2006/relationships/slide" Target="slides/slide12.xml"/><Relationship Id="rId39" Type="http://schemas.openxmlformats.org/officeDocument/2006/relationships/font" Target="fonts/Montserrat-bold.fntdata"/><Relationship Id="rId16" Type="http://schemas.openxmlformats.org/officeDocument/2006/relationships/slide" Target="slides/slide11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20a5d2df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420a5d2df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420a5d2d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0420a5d2d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88cd3219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88cd3219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88cd32192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88cd32192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420a5d2df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0420a5d2d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420a5d2d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420a5d2d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0420a5d2df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0420a5d2df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420a5d2df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420a5d2df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420a5d2df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0420a5d2df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07f03483e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07f03483e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0420a5d2df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0420a5d2df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0420a5d2df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0420a5d2df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420a5d2df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420a5d2df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420a5d2df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0420a5d2df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about compare and how this is essentially a JE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0420a5d2df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0420a5d2df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088cd32192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088cd32192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88cd3219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88cd3219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088cd32192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088cd32192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088cd32192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088cd32192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088cd32192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088cd32192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088cd32192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088cd32192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088cd32192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088cd32192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088cd32192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088cd32192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088cd32192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088cd32192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0420a5d2df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0420a5d2df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6502 Simulator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5258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Collaborated on by: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 Badnani, William Wei, Ryan Velez, James Ngo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 from last presentation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234075"/>
            <a:ext cx="43443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Oswald"/>
              <a:buChar char="●"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Introduced in 1975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Oswald"/>
              <a:buChar char="●"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Well known consoles used either the 6502 or one of its variants 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Oswald"/>
              <a:buChar char="○"/>
            </a:pPr>
            <a:r>
              <a:rPr lang="en" sz="1600">
                <a:latin typeface="Oswald"/>
                <a:ea typeface="Oswald"/>
                <a:cs typeface="Oswald"/>
                <a:sym typeface="Oswald"/>
              </a:rPr>
              <a:t>Atari 2600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Oswald"/>
              <a:buChar char="○"/>
            </a:pPr>
            <a:r>
              <a:rPr lang="en" sz="1600">
                <a:latin typeface="Oswald"/>
                <a:ea typeface="Oswald"/>
                <a:cs typeface="Oswald"/>
                <a:sym typeface="Oswald"/>
              </a:rPr>
              <a:t>Nintendo Entertainment System (NES)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8625" y="445025"/>
            <a:ext cx="273367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7175" y="2997250"/>
            <a:ext cx="2905125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584925" y="2426575"/>
            <a:ext cx="156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Used the 6507.</a:t>
            </a:r>
            <a:endParaRPr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6682463" y="4525375"/>
            <a:ext cx="156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Used the 6502.</a:t>
            </a:r>
            <a:endParaRPr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D9EEB"/>
                </a:highlight>
              </a:rPr>
              <a:t>Hardware Recap</a:t>
            </a:r>
            <a:endParaRPr>
              <a:highlight>
                <a:srgbClr val="6D9EEB"/>
              </a:highlight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Oswald"/>
              <a:buChar char="●"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Very few registers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○"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One 8-bit accumulator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○"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Two 8-bit index registers, X and Y  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○"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One 8 bit status register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○"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One 8 bit stack pointer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○"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One 16 bit program counter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5200" y="264575"/>
            <a:ext cx="4878801" cy="461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Simulator Setup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25" y="1298700"/>
            <a:ext cx="2389881" cy="9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092" y="3787175"/>
            <a:ext cx="3356583" cy="9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2100" y="2694050"/>
            <a:ext cx="5297951" cy="7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250" y="2521450"/>
            <a:ext cx="2394056" cy="24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1737525" y="1572248"/>
            <a:ext cx="1904650" cy="1005250"/>
          </a:xfrm>
          <a:custGeom>
            <a:rect b="b" l="l" r="r" t="t"/>
            <a:pathLst>
              <a:path extrusionOk="0" h="40210" w="76186">
                <a:moveTo>
                  <a:pt x="0" y="4309"/>
                </a:moveTo>
                <a:cubicBezTo>
                  <a:pt x="11430" y="3849"/>
                  <a:pt x="57304" y="-2978"/>
                  <a:pt x="68580" y="1548"/>
                </a:cubicBezTo>
                <a:cubicBezTo>
                  <a:pt x="79857" y="6074"/>
                  <a:pt x="77632" y="26325"/>
                  <a:pt x="67659" y="31465"/>
                </a:cubicBezTo>
                <a:cubicBezTo>
                  <a:pt x="57687" y="36605"/>
                  <a:pt x="18794" y="30929"/>
                  <a:pt x="8745" y="32386"/>
                </a:cubicBezTo>
                <a:cubicBezTo>
                  <a:pt x="-1304" y="33844"/>
                  <a:pt x="7594" y="38906"/>
                  <a:pt x="7364" y="40210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Google Shape;87;p16"/>
          <p:cNvSpPr/>
          <p:nvPr/>
        </p:nvSpPr>
        <p:spPr>
          <a:xfrm>
            <a:off x="2473950" y="1594412"/>
            <a:ext cx="1938750" cy="1098175"/>
          </a:xfrm>
          <a:custGeom>
            <a:rect b="b" l="l" r="r" t="t"/>
            <a:pathLst>
              <a:path extrusionOk="0" h="43927" w="77550">
                <a:moveTo>
                  <a:pt x="0" y="9407"/>
                </a:moveTo>
                <a:cubicBezTo>
                  <a:pt x="12120" y="8103"/>
                  <a:pt x="60985" y="-4171"/>
                  <a:pt x="72722" y="1582"/>
                </a:cubicBezTo>
                <a:cubicBezTo>
                  <a:pt x="84459" y="7335"/>
                  <a:pt x="70805" y="36870"/>
                  <a:pt x="70421" y="43927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8" name="Google Shape;88;p16"/>
          <p:cNvSpPr/>
          <p:nvPr/>
        </p:nvSpPr>
        <p:spPr>
          <a:xfrm>
            <a:off x="2876675" y="1799899"/>
            <a:ext cx="816975" cy="2225675"/>
          </a:xfrm>
          <a:custGeom>
            <a:rect b="b" l="l" r="r" t="t"/>
            <a:pathLst>
              <a:path extrusionOk="0" h="89027" w="32679">
                <a:moveTo>
                  <a:pt x="0" y="6710"/>
                </a:moveTo>
                <a:cubicBezTo>
                  <a:pt x="4143" y="6480"/>
                  <a:pt x="21863" y="-7175"/>
                  <a:pt x="24855" y="5329"/>
                </a:cubicBezTo>
                <a:cubicBezTo>
                  <a:pt x="27847" y="17833"/>
                  <a:pt x="16647" y="68233"/>
                  <a:pt x="17951" y="81734"/>
                </a:cubicBezTo>
                <a:cubicBezTo>
                  <a:pt x="19255" y="95235"/>
                  <a:pt x="30224" y="85569"/>
                  <a:pt x="32679" y="86336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Simulator Setup</a:t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25" y="1298700"/>
            <a:ext cx="2389881" cy="9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092" y="3787175"/>
            <a:ext cx="3356583" cy="9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2100" y="2694050"/>
            <a:ext cx="5297951" cy="7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250" y="2521450"/>
            <a:ext cx="2394056" cy="24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1737525" y="1572248"/>
            <a:ext cx="1904650" cy="1005250"/>
          </a:xfrm>
          <a:custGeom>
            <a:rect b="b" l="l" r="r" t="t"/>
            <a:pathLst>
              <a:path extrusionOk="0" h="40210" w="76186">
                <a:moveTo>
                  <a:pt x="0" y="4309"/>
                </a:moveTo>
                <a:cubicBezTo>
                  <a:pt x="11430" y="3849"/>
                  <a:pt x="57304" y="-2978"/>
                  <a:pt x="68580" y="1548"/>
                </a:cubicBezTo>
                <a:cubicBezTo>
                  <a:pt x="79857" y="6074"/>
                  <a:pt x="77632" y="26325"/>
                  <a:pt x="67659" y="31465"/>
                </a:cubicBezTo>
                <a:cubicBezTo>
                  <a:pt x="57687" y="36605"/>
                  <a:pt x="18794" y="30929"/>
                  <a:pt x="8745" y="32386"/>
                </a:cubicBezTo>
                <a:cubicBezTo>
                  <a:pt x="-1304" y="33844"/>
                  <a:pt x="7594" y="38906"/>
                  <a:pt x="7364" y="40210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9" name="Google Shape;99;p17"/>
          <p:cNvSpPr/>
          <p:nvPr/>
        </p:nvSpPr>
        <p:spPr>
          <a:xfrm>
            <a:off x="2473950" y="1594412"/>
            <a:ext cx="1938750" cy="1098175"/>
          </a:xfrm>
          <a:custGeom>
            <a:rect b="b" l="l" r="r" t="t"/>
            <a:pathLst>
              <a:path extrusionOk="0" h="43927" w="77550">
                <a:moveTo>
                  <a:pt x="0" y="9407"/>
                </a:moveTo>
                <a:cubicBezTo>
                  <a:pt x="12120" y="8103"/>
                  <a:pt x="60985" y="-4171"/>
                  <a:pt x="72722" y="1582"/>
                </a:cubicBezTo>
                <a:cubicBezTo>
                  <a:pt x="84459" y="7335"/>
                  <a:pt x="70805" y="36870"/>
                  <a:pt x="70421" y="43927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" name="Google Shape;100;p17"/>
          <p:cNvSpPr/>
          <p:nvPr/>
        </p:nvSpPr>
        <p:spPr>
          <a:xfrm>
            <a:off x="2876675" y="1799899"/>
            <a:ext cx="816975" cy="2225675"/>
          </a:xfrm>
          <a:custGeom>
            <a:rect b="b" l="l" r="r" t="t"/>
            <a:pathLst>
              <a:path extrusionOk="0" h="89027" w="32679">
                <a:moveTo>
                  <a:pt x="0" y="6710"/>
                </a:moveTo>
                <a:cubicBezTo>
                  <a:pt x="4143" y="6480"/>
                  <a:pt x="21863" y="-7175"/>
                  <a:pt x="24855" y="5329"/>
                </a:cubicBezTo>
                <a:cubicBezTo>
                  <a:pt x="27847" y="17833"/>
                  <a:pt x="16647" y="68233"/>
                  <a:pt x="17951" y="81734"/>
                </a:cubicBezTo>
                <a:cubicBezTo>
                  <a:pt x="19255" y="95235"/>
                  <a:pt x="30224" y="85569"/>
                  <a:pt x="32679" y="86336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01" name="Google Shape;10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2088" y="231200"/>
            <a:ext cx="5056600" cy="38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06976" y="802063"/>
            <a:ext cx="2629725" cy="17087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/>
          <p:nvPr/>
        </p:nvSpPr>
        <p:spPr>
          <a:xfrm>
            <a:off x="1737525" y="370497"/>
            <a:ext cx="1173675" cy="1363650"/>
          </a:xfrm>
          <a:custGeom>
            <a:rect b="b" l="l" r="r" t="t"/>
            <a:pathLst>
              <a:path extrusionOk="0" h="54546" w="46947">
                <a:moveTo>
                  <a:pt x="0" y="51459"/>
                </a:moveTo>
                <a:cubicBezTo>
                  <a:pt x="5523" y="51382"/>
                  <a:pt x="27693" y="58669"/>
                  <a:pt x="33139" y="50998"/>
                </a:cubicBezTo>
                <a:cubicBezTo>
                  <a:pt x="38586" y="43327"/>
                  <a:pt x="30378" y="13870"/>
                  <a:pt x="32679" y="5432"/>
                </a:cubicBezTo>
                <a:cubicBezTo>
                  <a:pt x="34980" y="-3006"/>
                  <a:pt x="44569" y="1213"/>
                  <a:pt x="46947" y="369"/>
                </a:cubicBezTo>
              </a:path>
            </a:pathLst>
          </a:cu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4" name="Google Shape;104;p17"/>
          <p:cNvSpPr/>
          <p:nvPr/>
        </p:nvSpPr>
        <p:spPr>
          <a:xfrm>
            <a:off x="4757788" y="802039"/>
            <a:ext cx="3728100" cy="1708800"/>
          </a:xfrm>
          <a:prstGeom prst="bracePair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Architecture Recap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82975" y="1199850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Oswald Medium"/>
                <a:ea typeface="Oswald Medium"/>
                <a:cs typeface="Oswald Medium"/>
                <a:sym typeface="Oswald Medium"/>
              </a:rPr>
              <a:t>Fetch, Decode, Execute! </a:t>
            </a:r>
            <a:endParaRPr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259275" y="3152900"/>
            <a:ext cx="2513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Oswald"/>
                <a:ea typeface="Oswald"/>
                <a:cs typeface="Oswald"/>
                <a:sym typeface="Oswald"/>
              </a:rPr>
              <a:t>4C F5 C5 A2 00 ..</a:t>
            </a:r>
            <a:endParaRPr sz="2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259275" y="3152900"/>
            <a:ext cx="518100" cy="5694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2772375" y="2162525"/>
            <a:ext cx="891900" cy="2665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362375" y="2361225"/>
            <a:ext cx="89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swald"/>
                <a:ea typeface="Oswald"/>
                <a:cs typeface="Oswald"/>
                <a:sym typeface="Oswald"/>
              </a:rPr>
              <a:t>Fetch</a:t>
            </a:r>
            <a:endParaRPr sz="24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549025" y="2810176"/>
            <a:ext cx="2223311" cy="342723"/>
          </a:xfrm>
          <a:custGeom>
            <a:rect b="b" l="l" r="r" t="t"/>
            <a:pathLst>
              <a:path extrusionOk="0" h="16885" w="106188">
                <a:moveTo>
                  <a:pt x="0" y="13567"/>
                </a:moveTo>
                <a:cubicBezTo>
                  <a:pt x="3388" y="11355"/>
                  <a:pt x="10854" y="1469"/>
                  <a:pt x="20325" y="294"/>
                </a:cubicBezTo>
                <a:cubicBezTo>
                  <a:pt x="29796" y="-881"/>
                  <a:pt x="42517" y="3751"/>
                  <a:pt x="56827" y="6516"/>
                </a:cubicBezTo>
                <a:cubicBezTo>
                  <a:pt x="71138" y="9281"/>
                  <a:pt x="97961" y="15157"/>
                  <a:pt x="106188" y="16885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6" name="Google Shape;116;p18"/>
          <p:cNvSpPr txBox="1"/>
          <p:nvPr/>
        </p:nvSpPr>
        <p:spPr>
          <a:xfrm>
            <a:off x="3598375" y="2934700"/>
            <a:ext cx="597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2715375" y="3041375"/>
            <a:ext cx="100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swald"/>
                <a:ea typeface="Oswald"/>
                <a:cs typeface="Oswald"/>
                <a:sym typeface="Oswald"/>
              </a:rPr>
              <a:t>Decode</a:t>
            </a:r>
            <a:endParaRPr sz="24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4873875" y="4230950"/>
            <a:ext cx="1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Jmp $C5 F5 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1278" y="329400"/>
            <a:ext cx="5282125" cy="30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4873875" y="3794900"/>
            <a:ext cx="136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swald"/>
                <a:ea typeface="Oswald"/>
                <a:cs typeface="Oswald"/>
                <a:sym typeface="Oswald"/>
              </a:rPr>
              <a:t>Execute!!</a:t>
            </a:r>
            <a:endParaRPr sz="2400"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21" name="Google Shape;121;p18"/>
          <p:cNvCxnSpPr/>
          <p:nvPr/>
        </p:nvCxnSpPr>
        <p:spPr>
          <a:xfrm>
            <a:off x="3660600" y="3349500"/>
            <a:ext cx="1182300" cy="88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D9EEB"/>
                </a:highlight>
              </a:rPr>
              <a:t>Fetch using UTHash</a:t>
            </a:r>
            <a:endParaRPr>
              <a:highlight>
                <a:srgbClr val="6D9EEB"/>
              </a:highlight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311700" y="1234075"/>
            <a:ext cx="26184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Build the hashtable to store function pointers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0600" y="445025"/>
            <a:ext cx="5523200" cy="409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UTHash Continued</a:t>
            </a:r>
            <a:endParaRPr/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311700" y="1234075"/>
            <a:ext cx="32061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We can now invoke the correct function by reading in the opcode at the program counter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850" y="1234075"/>
            <a:ext cx="5124450" cy="356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rgbClr val="1C4587"/>
                </a:highlight>
              </a:rPr>
              <a:t>Decode ?</a:t>
            </a:r>
            <a:r>
              <a:rPr lang="en">
                <a:solidFill>
                  <a:schemeClr val="lt1"/>
                </a:solidFill>
                <a:highlight>
                  <a:srgbClr val="1C4587"/>
                </a:highlight>
              </a:rPr>
              <a:t> </a:t>
            </a:r>
            <a:endParaRPr>
              <a:solidFill>
                <a:schemeClr val="lt1"/>
              </a:solidFill>
              <a:highlight>
                <a:srgbClr val="1C4587"/>
              </a:highlight>
            </a:endParaRPr>
          </a:p>
        </p:txBody>
      </p:sp>
      <p:sp>
        <p:nvSpPr>
          <p:cNvPr id="141" name="Google Shape;141;p21"/>
          <p:cNvSpPr/>
          <p:nvPr/>
        </p:nvSpPr>
        <p:spPr>
          <a:xfrm>
            <a:off x="2912750" y="1234075"/>
            <a:ext cx="1269600" cy="33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1"/>
          <p:cNvSpPr txBox="1"/>
          <p:nvPr/>
        </p:nvSpPr>
        <p:spPr>
          <a:xfrm>
            <a:off x="2912750" y="1234075"/>
            <a:ext cx="126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layfair Display"/>
                <a:ea typeface="Playfair Display"/>
                <a:cs typeface="Playfair Display"/>
                <a:sym typeface="Playfair Display"/>
              </a:rPr>
              <a:t>ADC </a:t>
            </a:r>
            <a:endParaRPr b="1"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3" name="Google Shape;143;p21"/>
          <p:cNvSpPr/>
          <p:nvPr/>
        </p:nvSpPr>
        <p:spPr>
          <a:xfrm>
            <a:off x="810900" y="2218750"/>
            <a:ext cx="6828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810900" y="2218750"/>
            <a:ext cx="68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65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349350" y="1695550"/>
            <a:ext cx="1605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layfair Display"/>
                <a:ea typeface="Playfair Display"/>
                <a:cs typeface="Playfair Display"/>
                <a:sym typeface="Playfair Display"/>
              </a:rPr>
              <a:t>OPCODE</a:t>
            </a:r>
            <a:endParaRPr b="1" sz="2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2508600" y="710875"/>
            <a:ext cx="207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layfair Display"/>
                <a:ea typeface="Playfair Display"/>
                <a:cs typeface="Playfair Display"/>
                <a:sym typeface="Playfair Display"/>
              </a:rPr>
              <a:t>HASH TABLE</a:t>
            </a:r>
            <a:endParaRPr b="1" sz="2700"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47" name="Google Shape;147;p21"/>
          <p:cNvCxnSpPr>
            <a:stCxn id="144" idx="3"/>
          </p:cNvCxnSpPr>
          <p:nvPr/>
        </p:nvCxnSpPr>
        <p:spPr>
          <a:xfrm>
            <a:off x="1493700" y="2542000"/>
            <a:ext cx="1397700" cy="8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21"/>
          <p:cNvCxnSpPr>
            <a:endCxn id="149" idx="1"/>
          </p:cNvCxnSpPr>
          <p:nvPr/>
        </p:nvCxnSpPr>
        <p:spPr>
          <a:xfrm flipH="1" rot="10800000">
            <a:off x="4186250" y="1475475"/>
            <a:ext cx="1193400" cy="90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0" name="Google Shape;150;p21"/>
          <p:cNvSpPr txBox="1"/>
          <p:nvPr/>
        </p:nvSpPr>
        <p:spPr>
          <a:xfrm>
            <a:off x="2918175" y="1760525"/>
            <a:ext cx="12696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69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rgbClr val="38761D"/>
                </a:solidFill>
                <a:latin typeface="Oswald"/>
                <a:ea typeface="Oswald"/>
                <a:cs typeface="Oswald"/>
                <a:sym typeface="Oswald"/>
              </a:rPr>
              <a:t>65</a:t>
            </a:r>
            <a:endParaRPr b="1" i="1" sz="2200">
              <a:solidFill>
                <a:srgbClr val="38761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75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6D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7D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79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61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Oswald"/>
                <a:ea typeface="Oswald"/>
                <a:cs typeface="Oswald"/>
                <a:sym typeface="Oswald"/>
              </a:rPr>
              <a:t>71</a:t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51" name="Google Shape;151;p21"/>
          <p:cNvCxnSpPr/>
          <p:nvPr/>
        </p:nvCxnSpPr>
        <p:spPr>
          <a:xfrm flipH="1" rot="10800000">
            <a:off x="2912850" y="1717700"/>
            <a:ext cx="1269600" cy="1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21"/>
          <p:cNvSpPr txBox="1"/>
          <p:nvPr/>
        </p:nvSpPr>
        <p:spPr>
          <a:xfrm>
            <a:off x="4129200" y="3371650"/>
            <a:ext cx="61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5324150" y="1122625"/>
            <a:ext cx="3158400" cy="73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1"/>
          <p:cNvSpPr txBox="1"/>
          <p:nvPr/>
        </p:nvSpPr>
        <p:spPr>
          <a:xfrm>
            <a:off x="5379650" y="1213875"/>
            <a:ext cx="310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layfair Display"/>
                <a:ea typeface="Playfair Display"/>
                <a:cs typeface="Playfair Display"/>
                <a:sym typeface="Playfair Display"/>
              </a:rPr>
              <a:t>ADC(opcode, address)</a:t>
            </a:r>
            <a:endParaRPr b="1" sz="2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5892050" y="599425"/>
            <a:ext cx="207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layfair Display"/>
                <a:ea typeface="Playfair Display"/>
                <a:cs typeface="Playfair Display"/>
                <a:sym typeface="Playfair Display"/>
              </a:rPr>
              <a:t>FUNCTION</a:t>
            </a:r>
            <a:endParaRPr b="1" sz="2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4586700" y="3284375"/>
            <a:ext cx="424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5090600" y="2847250"/>
            <a:ext cx="3681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swald"/>
                <a:ea typeface="Oswald"/>
                <a:cs typeface="Oswald"/>
                <a:sym typeface="Oswald"/>
              </a:rPr>
              <a:t>But what do the different opcodes for the same function ACTUALLY mean?</a:t>
            </a:r>
            <a:endParaRPr b="1"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swald"/>
                <a:ea typeface="Oswald"/>
                <a:cs typeface="Oswald"/>
                <a:sym typeface="Oswald"/>
              </a:rPr>
              <a:t>They tell us the </a:t>
            </a:r>
            <a:endParaRPr b="1" sz="16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Oswald"/>
                <a:ea typeface="Oswald"/>
                <a:cs typeface="Oswald"/>
                <a:sym typeface="Oswald"/>
              </a:rPr>
              <a:t>ADDRESSING MODE</a:t>
            </a:r>
            <a:endParaRPr b="1"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 flipH="1">
            <a:off x="106825" y="2954950"/>
            <a:ext cx="207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REMEMBER THIS IS IN HEX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-74700" y="2341900"/>
            <a:ext cx="97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OUR BOY =</a:t>
            </a:r>
            <a:endParaRPr b="1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311700" y="306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Addressing Modes, a breakdown</a:t>
            </a:r>
            <a:endParaRPr/>
          </a:p>
        </p:txBody>
      </p:sp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3061175" y="1372725"/>
            <a:ext cx="2499000" cy="28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000 -&gt; (Zero page, x)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001 - Zero page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010 -&gt; Immediate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011 -&gt; Absolute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100 -&gt; (Zero page), Y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101 -&gt; Absolute, Y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111 -&gt; Absolute, X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6240825" y="1372725"/>
            <a:ext cx="2499000" cy="27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000 -&gt; </a:t>
            </a:r>
            <a:r>
              <a:rPr lang="en">
                <a:latin typeface="Oswald"/>
                <a:ea typeface="Oswald"/>
                <a:cs typeface="Oswald"/>
                <a:sym typeface="Oswald"/>
              </a:rPr>
              <a:t>Immediate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001 -&gt; Zero page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010 -&gt; Accumulator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101 -&gt; Zero page, X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111 -&gt; Absolute, X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161125" y="1527475"/>
            <a:ext cx="2499000" cy="26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000 -&gt; Immediate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001 -&gt; Zero page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010 -&gt; Absolute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101 -&gt; Zero page, x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111 -&gt; Absolute, x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3190250" y="1068850"/>
            <a:ext cx="233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Group 01  				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6240825" y="1068838"/>
            <a:ext cx="233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Group 10				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245425" y="1175538"/>
            <a:ext cx="233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Group 00				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0" name="Google Shape;170;p22"/>
          <p:cNvSpPr/>
          <p:nvPr/>
        </p:nvSpPr>
        <p:spPr>
          <a:xfrm>
            <a:off x="1398388" y="4267200"/>
            <a:ext cx="6828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2"/>
          <p:cNvSpPr txBox="1"/>
          <p:nvPr/>
        </p:nvSpPr>
        <p:spPr>
          <a:xfrm>
            <a:off x="1398388" y="4267200"/>
            <a:ext cx="68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65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2" name="Google Shape;172;p22"/>
          <p:cNvSpPr/>
          <p:nvPr/>
        </p:nvSpPr>
        <p:spPr>
          <a:xfrm>
            <a:off x="2358663" y="4446450"/>
            <a:ext cx="458700" cy="288000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3030863" y="4171725"/>
            <a:ext cx="1621800" cy="74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01100101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1162550" y="3787675"/>
            <a:ext cx="132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HEXADECIMAL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3245375" y="3787675"/>
            <a:ext cx="119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BINARY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5402563" y="4171725"/>
            <a:ext cx="1820400" cy="74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011 001 01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7" name="Google Shape;177;p22"/>
          <p:cNvSpPr/>
          <p:nvPr/>
        </p:nvSpPr>
        <p:spPr>
          <a:xfrm>
            <a:off x="4798263" y="4398675"/>
            <a:ext cx="458700" cy="288000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2"/>
          <p:cNvSpPr txBox="1"/>
          <p:nvPr/>
        </p:nvSpPr>
        <p:spPr>
          <a:xfrm>
            <a:off x="5402575" y="3787675"/>
            <a:ext cx="182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AAA BBB CC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9" name="Google Shape;179;p22"/>
          <p:cNvSpPr/>
          <p:nvPr/>
        </p:nvSpPr>
        <p:spPr>
          <a:xfrm>
            <a:off x="2817375" y="985675"/>
            <a:ext cx="1494000" cy="541800"/>
          </a:xfrm>
          <a:prstGeom prst="ellipse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2944175" y="1634125"/>
            <a:ext cx="2330400" cy="541800"/>
          </a:xfrm>
          <a:prstGeom prst="ellipse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2"/>
          <p:cNvSpPr txBox="1"/>
          <p:nvPr/>
        </p:nvSpPr>
        <p:spPr>
          <a:xfrm>
            <a:off x="311700" y="4390350"/>
            <a:ext cx="119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OUR BOY =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6050" y="248881"/>
            <a:ext cx="6015475" cy="4645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3"/>
          <p:cNvCxnSpPr/>
          <p:nvPr/>
        </p:nvCxnSpPr>
        <p:spPr>
          <a:xfrm>
            <a:off x="2091275" y="3104900"/>
            <a:ext cx="51963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23"/>
          <p:cNvSpPr txBox="1"/>
          <p:nvPr/>
        </p:nvSpPr>
        <p:spPr>
          <a:xfrm>
            <a:off x="1163025" y="2910200"/>
            <a:ext cx="87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OUR BOY </a:t>
            </a:r>
            <a:endParaRPr b="1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D9EEB"/>
                </a:highlight>
              </a:rPr>
              <a:t>Status Register</a:t>
            </a:r>
            <a:endParaRPr>
              <a:highlight>
                <a:srgbClr val="6D9EEB"/>
              </a:highlight>
            </a:endParaRPr>
          </a:p>
        </p:txBody>
      </p:sp>
      <p:sp>
        <p:nvSpPr>
          <p:cNvPr id="194" name="Google Shape;194;p24"/>
          <p:cNvSpPr txBox="1"/>
          <p:nvPr>
            <p:ph idx="1" type="body"/>
          </p:nvPr>
        </p:nvSpPr>
        <p:spPr>
          <a:xfrm>
            <a:off x="311700" y="1234075"/>
            <a:ext cx="42603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Many of the opcodes set different flags in the status register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Functions can behave differently based on these flags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016" y="1286675"/>
            <a:ext cx="4536183" cy="257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Functions setting flags</a:t>
            </a:r>
            <a:endParaRPr/>
          </a:p>
        </p:txBody>
      </p:sp>
      <p:sp>
        <p:nvSpPr>
          <p:cNvPr id="201" name="Google Shape;201;p25"/>
          <p:cNvSpPr txBox="1"/>
          <p:nvPr>
            <p:ph idx="1" type="body"/>
          </p:nvPr>
        </p:nvSpPr>
        <p:spPr>
          <a:xfrm>
            <a:off x="311700" y="1234075"/>
            <a:ext cx="27468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Rotate operand one bit to the right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○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10100010 -&gt; [c]010001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Updates the carry flag!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But also, updates the negative flag on input carry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Updates zero flag on operand == 0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2" name="Google Shape;20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9500" y="862275"/>
            <a:ext cx="5012801" cy="37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D9EEB"/>
                </a:highlight>
              </a:rPr>
              <a:t>Branch Commands</a:t>
            </a:r>
            <a:endParaRPr>
              <a:highlight>
                <a:srgbClr val="6D9EEB"/>
              </a:highlight>
            </a:endParaRPr>
          </a:p>
        </p:txBody>
      </p:sp>
      <p:sp>
        <p:nvSpPr>
          <p:cNvPr id="208" name="Google Shape;208;p26"/>
          <p:cNvSpPr txBox="1"/>
          <p:nvPr>
            <p:ph idx="1" type="body"/>
          </p:nvPr>
        </p:nvSpPr>
        <p:spPr>
          <a:xfrm>
            <a:off x="6293400" y="1234075"/>
            <a:ext cx="2538900" cy="24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Conditional jump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9" name="Google Shape;2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34063"/>
            <a:ext cx="598170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Branch Commands</a:t>
            </a:r>
            <a:endParaRPr/>
          </a:p>
        </p:txBody>
      </p:sp>
      <p:pic>
        <p:nvPicPr>
          <p:cNvPr id="215" name="Google Shape;2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250" y="1553975"/>
            <a:ext cx="6370325" cy="260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type="title"/>
          </p:nvPr>
        </p:nvSpPr>
        <p:spPr>
          <a:xfrm>
            <a:off x="311700" y="18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and Stack Pointer Register</a:t>
            </a:r>
            <a:endParaRPr/>
          </a:p>
        </p:txBody>
      </p:sp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311700" y="753075"/>
            <a:ext cx="42603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Created at addresses 0x100 - 0x1FF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Memory Map: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0x0000 - 0x00FF: Zero page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0x0100 - 0x01FF: Stack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6232350" y="551700"/>
            <a:ext cx="2053200" cy="40401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6232350" y="1607350"/>
            <a:ext cx="2053200" cy="11718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8"/>
          <p:cNvSpPr txBox="1"/>
          <p:nvPr/>
        </p:nvSpPr>
        <p:spPr>
          <a:xfrm>
            <a:off x="6232350" y="833875"/>
            <a:ext cx="205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Zero - Page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6232350" y="1993150"/>
            <a:ext cx="205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Stack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6" name="Google Shape;226;p28"/>
          <p:cNvSpPr txBox="1"/>
          <p:nvPr/>
        </p:nvSpPr>
        <p:spPr>
          <a:xfrm>
            <a:off x="6232350" y="3368775"/>
            <a:ext cx="205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RAM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5330150" y="808850"/>
            <a:ext cx="819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0x0000-0x00FF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8" name="Google Shape;228;p28"/>
          <p:cNvSpPr txBox="1"/>
          <p:nvPr/>
        </p:nvSpPr>
        <p:spPr>
          <a:xfrm>
            <a:off x="5330150" y="1885450"/>
            <a:ext cx="819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0x0100-0x01FF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5330150" y="2962050"/>
            <a:ext cx="81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0x0200 -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30" name="Google Shape;2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324" y="2261231"/>
            <a:ext cx="3978949" cy="258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36" name="Google Shape;23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00" y="1808825"/>
            <a:ext cx="3386384" cy="312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/>
          <p:cNvPicPr preferRelativeResize="0"/>
          <p:nvPr/>
        </p:nvPicPr>
        <p:blipFill rotWithShape="1">
          <a:blip r:embed="rId4">
            <a:alphaModFix/>
          </a:blip>
          <a:srcRect b="53707" l="0" r="0" t="0"/>
          <a:stretch/>
        </p:blipFill>
        <p:spPr>
          <a:xfrm>
            <a:off x="206225" y="1146575"/>
            <a:ext cx="6912150" cy="4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9"/>
          <p:cNvSpPr/>
          <p:nvPr/>
        </p:nvSpPr>
        <p:spPr>
          <a:xfrm>
            <a:off x="886025" y="1177040"/>
            <a:ext cx="6525025" cy="1087875"/>
          </a:xfrm>
          <a:custGeom>
            <a:rect b="b" l="l" r="r" t="t"/>
            <a:pathLst>
              <a:path extrusionOk="0" h="43515" w="261001">
                <a:moveTo>
                  <a:pt x="223690" y="4468"/>
                </a:moveTo>
                <a:cubicBezTo>
                  <a:pt x="229904" y="4161"/>
                  <a:pt x="261432" y="-3817"/>
                  <a:pt x="260972" y="2627"/>
                </a:cubicBezTo>
                <a:cubicBezTo>
                  <a:pt x="260512" y="9071"/>
                  <a:pt x="256830" y="40063"/>
                  <a:pt x="220929" y="43131"/>
                </a:cubicBezTo>
                <a:cubicBezTo>
                  <a:pt x="185028" y="46200"/>
                  <a:pt x="82388" y="23570"/>
                  <a:pt x="45566" y="21038"/>
                </a:cubicBezTo>
                <a:cubicBezTo>
                  <a:pt x="8745" y="18507"/>
                  <a:pt x="7594" y="26791"/>
                  <a:pt x="0" y="2794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39" name="Google Shape;23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0359" y="2571740"/>
            <a:ext cx="4932216" cy="21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9"/>
          <p:cNvSpPr/>
          <p:nvPr/>
        </p:nvSpPr>
        <p:spPr>
          <a:xfrm>
            <a:off x="3336950" y="2225834"/>
            <a:ext cx="1622450" cy="1799800"/>
          </a:xfrm>
          <a:custGeom>
            <a:rect b="b" l="l" r="r" t="t"/>
            <a:pathLst>
              <a:path extrusionOk="0" h="71992" w="64898">
                <a:moveTo>
                  <a:pt x="0" y="67458"/>
                </a:moveTo>
                <a:cubicBezTo>
                  <a:pt x="3989" y="67381"/>
                  <a:pt x="19485" y="77891"/>
                  <a:pt x="23934" y="66998"/>
                </a:cubicBezTo>
                <a:cubicBezTo>
                  <a:pt x="28383" y="56105"/>
                  <a:pt x="19868" y="10462"/>
                  <a:pt x="26695" y="2100"/>
                </a:cubicBezTo>
                <a:cubicBezTo>
                  <a:pt x="33522" y="-6261"/>
                  <a:pt x="58531" y="14374"/>
                  <a:pt x="64898" y="16829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46" name="Google Shape;2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00" y="1808825"/>
            <a:ext cx="3386384" cy="312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0"/>
          <p:cNvPicPr preferRelativeResize="0"/>
          <p:nvPr/>
        </p:nvPicPr>
        <p:blipFill rotWithShape="1">
          <a:blip r:embed="rId4">
            <a:alphaModFix/>
          </a:blip>
          <a:srcRect b="53707" l="0" r="0" t="0"/>
          <a:stretch/>
        </p:blipFill>
        <p:spPr>
          <a:xfrm>
            <a:off x="206225" y="1146575"/>
            <a:ext cx="6912150" cy="4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0375" y="1716774"/>
            <a:ext cx="3386375" cy="3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0"/>
          <p:cNvSpPr/>
          <p:nvPr/>
        </p:nvSpPr>
        <p:spPr>
          <a:xfrm>
            <a:off x="1038425" y="1329440"/>
            <a:ext cx="6525025" cy="1087875"/>
          </a:xfrm>
          <a:custGeom>
            <a:rect b="b" l="l" r="r" t="t"/>
            <a:pathLst>
              <a:path extrusionOk="0" h="43515" w="261001">
                <a:moveTo>
                  <a:pt x="223690" y="4468"/>
                </a:moveTo>
                <a:cubicBezTo>
                  <a:pt x="229904" y="4161"/>
                  <a:pt x="261432" y="-3817"/>
                  <a:pt x="260972" y="2627"/>
                </a:cubicBezTo>
                <a:cubicBezTo>
                  <a:pt x="260512" y="9071"/>
                  <a:pt x="256830" y="40063"/>
                  <a:pt x="220929" y="43131"/>
                </a:cubicBezTo>
                <a:cubicBezTo>
                  <a:pt x="185028" y="46200"/>
                  <a:pt x="82388" y="23570"/>
                  <a:pt x="45566" y="21038"/>
                </a:cubicBezTo>
                <a:cubicBezTo>
                  <a:pt x="8745" y="18507"/>
                  <a:pt x="7594" y="26791"/>
                  <a:pt x="0" y="2794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0" name="Google Shape;250;p30"/>
          <p:cNvSpPr/>
          <p:nvPr/>
        </p:nvSpPr>
        <p:spPr>
          <a:xfrm>
            <a:off x="3394475" y="1847003"/>
            <a:ext cx="1472875" cy="2312300"/>
          </a:xfrm>
          <a:custGeom>
            <a:rect b="b" l="l" r="r" t="t"/>
            <a:pathLst>
              <a:path extrusionOk="0" h="92492" w="58915">
                <a:moveTo>
                  <a:pt x="0" y="87214"/>
                </a:moveTo>
                <a:cubicBezTo>
                  <a:pt x="7211" y="87061"/>
                  <a:pt x="35747" y="99641"/>
                  <a:pt x="43265" y="86293"/>
                </a:cubicBezTo>
                <a:cubicBezTo>
                  <a:pt x="50783" y="72945"/>
                  <a:pt x="42499" y="20935"/>
                  <a:pt x="45107" y="7127"/>
                </a:cubicBezTo>
                <a:cubicBezTo>
                  <a:pt x="47715" y="-6681"/>
                  <a:pt x="56614" y="4059"/>
                  <a:pt x="58915" y="3445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56" name="Google Shape;25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00" y="1808825"/>
            <a:ext cx="3386384" cy="312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1"/>
          <p:cNvPicPr preferRelativeResize="0"/>
          <p:nvPr/>
        </p:nvPicPr>
        <p:blipFill rotWithShape="1">
          <a:blip r:embed="rId4">
            <a:alphaModFix/>
          </a:blip>
          <a:srcRect b="53707" l="0" r="0" t="0"/>
          <a:stretch/>
        </p:blipFill>
        <p:spPr>
          <a:xfrm>
            <a:off x="206225" y="1146575"/>
            <a:ext cx="6912150" cy="4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1"/>
          <p:cNvSpPr/>
          <p:nvPr/>
        </p:nvSpPr>
        <p:spPr>
          <a:xfrm>
            <a:off x="1038425" y="1329440"/>
            <a:ext cx="6525025" cy="1087875"/>
          </a:xfrm>
          <a:custGeom>
            <a:rect b="b" l="l" r="r" t="t"/>
            <a:pathLst>
              <a:path extrusionOk="0" h="43515" w="261001">
                <a:moveTo>
                  <a:pt x="223690" y="4468"/>
                </a:moveTo>
                <a:cubicBezTo>
                  <a:pt x="229904" y="4161"/>
                  <a:pt x="261432" y="-3817"/>
                  <a:pt x="260972" y="2627"/>
                </a:cubicBezTo>
                <a:cubicBezTo>
                  <a:pt x="260512" y="9071"/>
                  <a:pt x="256830" y="40063"/>
                  <a:pt x="220929" y="43131"/>
                </a:cubicBezTo>
                <a:cubicBezTo>
                  <a:pt x="185028" y="46200"/>
                  <a:pt x="82388" y="23570"/>
                  <a:pt x="45566" y="21038"/>
                </a:cubicBezTo>
                <a:cubicBezTo>
                  <a:pt x="8745" y="18507"/>
                  <a:pt x="7594" y="26791"/>
                  <a:pt x="0" y="2794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59" name="Google Shape;25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7900" y="2729050"/>
            <a:ext cx="4863500" cy="123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1"/>
          <p:cNvSpPr/>
          <p:nvPr/>
        </p:nvSpPr>
        <p:spPr>
          <a:xfrm>
            <a:off x="1185200" y="2778904"/>
            <a:ext cx="3141325" cy="1538425"/>
          </a:xfrm>
          <a:custGeom>
            <a:rect b="b" l="l" r="r" t="t"/>
            <a:pathLst>
              <a:path extrusionOk="0" h="61537" w="125653">
                <a:moveTo>
                  <a:pt x="0" y="58223"/>
                </a:moveTo>
                <a:cubicBezTo>
                  <a:pt x="13731" y="58070"/>
                  <a:pt x="64514" y="66277"/>
                  <a:pt x="82388" y="57302"/>
                </a:cubicBezTo>
                <a:cubicBezTo>
                  <a:pt x="100262" y="48327"/>
                  <a:pt x="100031" y="13423"/>
                  <a:pt x="107242" y="4371"/>
                </a:cubicBezTo>
                <a:cubicBezTo>
                  <a:pt x="114453" y="-4681"/>
                  <a:pt x="122585" y="3221"/>
                  <a:pt x="125653" y="2991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66" name="Google Shape;2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75" y="1187150"/>
            <a:ext cx="4863500" cy="12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25" y="866200"/>
            <a:ext cx="3664000" cy="341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2"/>
          <p:cNvSpPr/>
          <p:nvPr/>
        </p:nvSpPr>
        <p:spPr>
          <a:xfrm>
            <a:off x="1426825" y="467940"/>
            <a:ext cx="4315025" cy="1510150"/>
          </a:xfrm>
          <a:custGeom>
            <a:rect b="b" l="l" r="r" t="t"/>
            <a:pathLst>
              <a:path extrusionOk="0" h="60406" w="172601">
                <a:moveTo>
                  <a:pt x="0" y="58607"/>
                </a:moveTo>
                <a:cubicBezTo>
                  <a:pt x="20636" y="58224"/>
                  <a:pt x="100416" y="63977"/>
                  <a:pt x="123813" y="56306"/>
                </a:cubicBezTo>
                <a:cubicBezTo>
                  <a:pt x="147210" y="48635"/>
                  <a:pt x="134706" y="21939"/>
                  <a:pt x="140382" y="12580"/>
                </a:cubicBezTo>
                <a:cubicBezTo>
                  <a:pt x="146059" y="3221"/>
                  <a:pt x="152502" y="-461"/>
                  <a:pt x="157872" y="153"/>
                </a:cubicBezTo>
                <a:cubicBezTo>
                  <a:pt x="163242" y="767"/>
                  <a:pt x="170146" y="13577"/>
                  <a:pt x="172601" y="1626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74" name="Google Shape;2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75" y="1187150"/>
            <a:ext cx="4863500" cy="12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92925"/>
            <a:ext cx="4679399" cy="221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3"/>
          <p:cNvSpPr/>
          <p:nvPr/>
        </p:nvSpPr>
        <p:spPr>
          <a:xfrm>
            <a:off x="1058090" y="2025175"/>
            <a:ext cx="4266625" cy="690400"/>
          </a:xfrm>
          <a:custGeom>
            <a:rect b="b" l="l" r="r" t="t"/>
            <a:pathLst>
              <a:path extrusionOk="0" h="27616" w="170665">
                <a:moveTo>
                  <a:pt x="145926" y="0"/>
                </a:moveTo>
                <a:cubicBezTo>
                  <a:pt x="148918" y="1534"/>
                  <a:pt x="185355" y="6751"/>
                  <a:pt x="163876" y="9206"/>
                </a:cubicBezTo>
                <a:cubicBezTo>
                  <a:pt x="142397" y="11661"/>
                  <a:pt x="44130" y="11661"/>
                  <a:pt x="17051" y="14729"/>
                </a:cubicBezTo>
                <a:cubicBezTo>
                  <a:pt x="-10028" y="17797"/>
                  <a:pt x="4010" y="25468"/>
                  <a:pt x="1402" y="27616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77" name="Google Shape;27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9728" y="67650"/>
            <a:ext cx="2612100" cy="479690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/>
          <p:nvPr/>
        </p:nvSpPr>
        <p:spPr>
          <a:xfrm>
            <a:off x="3141325" y="113207"/>
            <a:ext cx="2519975" cy="4418225"/>
          </a:xfrm>
          <a:custGeom>
            <a:rect b="b" l="l" r="r" t="t"/>
            <a:pathLst>
              <a:path extrusionOk="0" h="176729" w="100799">
                <a:moveTo>
                  <a:pt x="0" y="167612"/>
                </a:moveTo>
                <a:cubicBezTo>
                  <a:pt x="12658" y="167152"/>
                  <a:pt x="61907" y="189936"/>
                  <a:pt x="75945" y="164851"/>
                </a:cubicBezTo>
                <a:cubicBezTo>
                  <a:pt x="89983" y="139767"/>
                  <a:pt x="80087" y="44338"/>
                  <a:pt x="84229" y="17105"/>
                </a:cubicBezTo>
                <a:cubicBezTo>
                  <a:pt x="88371" y="-10128"/>
                  <a:pt x="98037" y="4063"/>
                  <a:pt x="100799" y="1455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84" name="Google Shape;2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625" y="1017725"/>
            <a:ext cx="2173876" cy="39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445025"/>
            <a:ext cx="2540175" cy="45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4"/>
          <p:cNvSpPr/>
          <p:nvPr/>
        </p:nvSpPr>
        <p:spPr>
          <a:xfrm>
            <a:off x="1841075" y="490713"/>
            <a:ext cx="3118325" cy="800675"/>
          </a:xfrm>
          <a:custGeom>
            <a:rect b="b" l="l" r="r" t="t"/>
            <a:pathLst>
              <a:path extrusionOk="0" h="32027" w="124733">
                <a:moveTo>
                  <a:pt x="0" y="28239"/>
                </a:moveTo>
                <a:cubicBezTo>
                  <a:pt x="12044" y="28623"/>
                  <a:pt x="56460" y="34759"/>
                  <a:pt x="72262" y="30540"/>
                </a:cubicBezTo>
                <a:cubicBezTo>
                  <a:pt x="88065" y="26321"/>
                  <a:pt x="86070" y="7910"/>
                  <a:pt x="94815" y="2924"/>
                </a:cubicBezTo>
                <a:cubicBezTo>
                  <a:pt x="103560" y="-2062"/>
                  <a:pt x="119747" y="1007"/>
                  <a:pt x="124733" y="623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292" name="Google Shape;29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625" y="1017725"/>
            <a:ext cx="2173876" cy="39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445025"/>
            <a:ext cx="2540175" cy="45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/>
          <p:nvPr/>
        </p:nvSpPr>
        <p:spPr>
          <a:xfrm>
            <a:off x="1841075" y="490713"/>
            <a:ext cx="3118325" cy="800675"/>
          </a:xfrm>
          <a:custGeom>
            <a:rect b="b" l="l" r="r" t="t"/>
            <a:pathLst>
              <a:path extrusionOk="0" h="32027" w="124733">
                <a:moveTo>
                  <a:pt x="0" y="28239"/>
                </a:moveTo>
                <a:cubicBezTo>
                  <a:pt x="12044" y="28623"/>
                  <a:pt x="56460" y="34759"/>
                  <a:pt x="72262" y="30540"/>
                </a:cubicBezTo>
                <a:cubicBezTo>
                  <a:pt x="88065" y="26321"/>
                  <a:pt x="86070" y="7910"/>
                  <a:pt x="94815" y="2924"/>
                </a:cubicBezTo>
                <a:cubicBezTo>
                  <a:pt x="103560" y="-2062"/>
                  <a:pt x="119747" y="1007"/>
                  <a:pt x="124733" y="623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95" name="Google Shape;29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2500" y="2298325"/>
            <a:ext cx="3219450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5"/>
          <p:cNvSpPr/>
          <p:nvPr/>
        </p:nvSpPr>
        <p:spPr>
          <a:xfrm>
            <a:off x="6984575" y="1417543"/>
            <a:ext cx="1295275" cy="1378575"/>
          </a:xfrm>
          <a:custGeom>
            <a:rect b="b" l="l" r="r" t="t"/>
            <a:pathLst>
              <a:path extrusionOk="0" h="55143" w="51811">
                <a:moveTo>
                  <a:pt x="0" y="1292"/>
                </a:moveTo>
                <a:cubicBezTo>
                  <a:pt x="7134" y="1369"/>
                  <a:pt x="34444" y="-1777"/>
                  <a:pt x="42805" y="1752"/>
                </a:cubicBezTo>
                <a:cubicBezTo>
                  <a:pt x="51167" y="5281"/>
                  <a:pt x="53698" y="13566"/>
                  <a:pt x="50169" y="22464"/>
                </a:cubicBezTo>
                <a:cubicBezTo>
                  <a:pt x="46640" y="31363"/>
                  <a:pt x="26389" y="49697"/>
                  <a:pt x="21633" y="55143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7" name="Google Shape;297;p35"/>
          <p:cNvSpPr/>
          <p:nvPr/>
        </p:nvSpPr>
        <p:spPr>
          <a:xfrm>
            <a:off x="3968874" y="1576425"/>
            <a:ext cx="2141200" cy="1507375"/>
          </a:xfrm>
          <a:custGeom>
            <a:rect b="b" l="l" r="r" t="t"/>
            <a:pathLst>
              <a:path extrusionOk="0" h="60295" w="85648">
                <a:moveTo>
                  <a:pt x="41002" y="0"/>
                </a:moveTo>
                <a:cubicBezTo>
                  <a:pt x="34328" y="2071"/>
                  <a:pt x="-6483" y="2378"/>
                  <a:pt x="958" y="12427"/>
                </a:cubicBezTo>
                <a:cubicBezTo>
                  <a:pt x="8399" y="22476"/>
                  <a:pt x="71533" y="52317"/>
                  <a:pt x="85648" y="60295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303" name="Google Shape;3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625" y="1017725"/>
            <a:ext cx="2173876" cy="39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5350" y="1498125"/>
            <a:ext cx="3746950" cy="99004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/>
          <p:nvPr/>
        </p:nvSpPr>
        <p:spPr>
          <a:xfrm>
            <a:off x="1772025" y="1658460"/>
            <a:ext cx="3406000" cy="3286725"/>
          </a:xfrm>
          <a:custGeom>
            <a:rect b="b" l="l" r="r" t="t"/>
            <a:pathLst>
              <a:path extrusionOk="0" h="131469" w="136240">
                <a:moveTo>
                  <a:pt x="0" y="129736"/>
                </a:moveTo>
                <a:cubicBezTo>
                  <a:pt x="13962" y="128048"/>
                  <a:pt x="68964" y="139325"/>
                  <a:pt x="83769" y="119610"/>
                </a:cubicBezTo>
                <a:cubicBezTo>
                  <a:pt x="98574" y="99895"/>
                  <a:pt x="80087" y="31008"/>
                  <a:pt x="88832" y="11447"/>
                </a:cubicBezTo>
                <a:cubicBezTo>
                  <a:pt x="97577" y="-8114"/>
                  <a:pt x="128339" y="3776"/>
                  <a:pt x="136240" y="224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Running Instance of Simulator</a:t>
            </a:r>
            <a:endParaRPr/>
          </a:p>
        </p:txBody>
      </p:sp>
      <p:pic>
        <p:nvPicPr>
          <p:cNvPr id="311" name="Google Shape;31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75" y="1187150"/>
            <a:ext cx="4863500" cy="12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25" y="866200"/>
            <a:ext cx="3664000" cy="341109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7"/>
          <p:cNvSpPr/>
          <p:nvPr/>
        </p:nvSpPr>
        <p:spPr>
          <a:xfrm>
            <a:off x="1426825" y="467940"/>
            <a:ext cx="4315025" cy="1510150"/>
          </a:xfrm>
          <a:custGeom>
            <a:rect b="b" l="l" r="r" t="t"/>
            <a:pathLst>
              <a:path extrusionOk="0" h="60406" w="172601">
                <a:moveTo>
                  <a:pt x="0" y="58607"/>
                </a:moveTo>
                <a:cubicBezTo>
                  <a:pt x="20636" y="58224"/>
                  <a:pt x="100416" y="63977"/>
                  <a:pt x="123813" y="56306"/>
                </a:cubicBezTo>
                <a:cubicBezTo>
                  <a:pt x="147210" y="48635"/>
                  <a:pt x="134706" y="21939"/>
                  <a:pt x="140382" y="12580"/>
                </a:cubicBezTo>
                <a:cubicBezTo>
                  <a:pt x="146059" y="3221"/>
                  <a:pt x="152502" y="-461"/>
                  <a:pt x="157872" y="153"/>
                </a:cubicBezTo>
                <a:cubicBezTo>
                  <a:pt x="163242" y="767"/>
                  <a:pt x="170146" y="13577"/>
                  <a:pt x="172601" y="16262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14" name="Google Shape;31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696" y="2767150"/>
            <a:ext cx="4276266" cy="15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7"/>
          <p:cNvSpPr/>
          <p:nvPr/>
        </p:nvSpPr>
        <p:spPr>
          <a:xfrm>
            <a:off x="4384050" y="1679975"/>
            <a:ext cx="1058625" cy="2135825"/>
          </a:xfrm>
          <a:custGeom>
            <a:rect b="b" l="l" r="r" t="t"/>
            <a:pathLst>
              <a:path extrusionOk="0" h="85433" w="42345">
                <a:moveTo>
                  <a:pt x="42345" y="0"/>
                </a:moveTo>
                <a:cubicBezTo>
                  <a:pt x="40120" y="4296"/>
                  <a:pt x="31452" y="13655"/>
                  <a:pt x="28997" y="25775"/>
                </a:cubicBezTo>
                <a:cubicBezTo>
                  <a:pt x="26542" y="37896"/>
                  <a:pt x="30071" y="62981"/>
                  <a:pt x="27616" y="72723"/>
                </a:cubicBezTo>
                <a:cubicBezTo>
                  <a:pt x="25161" y="82465"/>
                  <a:pt x="18872" y="82158"/>
                  <a:pt x="14269" y="84229"/>
                </a:cubicBezTo>
                <a:cubicBezTo>
                  <a:pt x="9666" y="86300"/>
                  <a:pt x="2378" y="84997"/>
                  <a:pt x="0" y="85150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D9EEB"/>
                </a:highlight>
              </a:rPr>
              <a:t>Improvements</a:t>
            </a:r>
            <a:endParaRPr>
              <a:highlight>
                <a:srgbClr val="6D9EEB"/>
              </a:highlight>
            </a:endParaRPr>
          </a:p>
        </p:txBody>
      </p:sp>
      <p:sp>
        <p:nvSpPr>
          <p:cNvPr id="321" name="Google Shape;321;p3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Could’ve attended more office hours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Could’ve had better time management and more consistent meetings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Could’ve been more proactive about integrating the webassembly feature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