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9" r:id="rId6"/>
    <p:sldId id="267" r:id="rId7"/>
    <p:sldId id="268" r:id="rId8"/>
    <p:sldId id="270" r:id="rId9"/>
    <p:sldId id="271" r:id="rId10"/>
    <p:sldId id="272" r:id="rId11"/>
    <p:sldId id="262" r:id="rId12"/>
    <p:sldId id="263" r:id="rId13"/>
    <p:sldId id="264" r:id="rId14"/>
    <p:sldId id="265" r:id="rId15"/>
    <p:sldId id="266" r:id="rId16"/>
  </p:sldIdLst>
  <p:sldSz cx="9144000" cy="5143500" type="screen16x9"/>
  <p:notesSz cx="6858000" cy="9144000"/>
  <p:embeddedFontLst>
    <p:embeddedFont>
      <p:font typeface="Nunito" pitchFamily="2" charset="0"/>
      <p:regular r:id="rId18"/>
      <p:bold r:id="rId19"/>
      <p:italic r:id="rId20"/>
      <p:boldItalic r:id="rId21"/>
    </p:embeddedFont>
    <p:embeddedFont>
      <p:font typeface="Playfair Display" panose="00000500000000000000" pitchFamily="2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30" roundtripDataSignature="AMtx7miqUmFAoGqeqb2LYB98bziWUJsh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0F3901-49ED-4939-BF90-C6AC1650CD43}" v="4" dt="2024-05-20T08:15:07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1" d="100"/>
          <a:sy n="121" d="100"/>
        </p:scale>
        <p:origin x="-346" y="2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30" Type="http://customschemas.google.com/relationships/presentationmetadata" Target="metadata"/><Relationship Id="rId35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939469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6d3d98650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6d3d98650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" name="Google Shape;14;p1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1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1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1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" name="Google Shape;22;p1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1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" name="Google Shape;26;p1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1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1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" name="Google Shape;30;p12"/>
          <p:cNvGrpSpPr/>
          <p:nvPr/>
        </p:nvGrpSpPr>
        <p:grpSpPr>
          <a:xfrm>
            <a:off x="199149" y="4055652"/>
            <a:ext cx="2795413" cy="1083308"/>
            <a:chOff x="6917201" y="0"/>
            <a:chExt cx="2227777" cy="863400"/>
          </a:xfrm>
        </p:grpSpPr>
        <p:sp>
          <p:nvSpPr>
            <p:cNvPr id="31" name="Google Shape;31;p1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1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3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3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46;p14"/>
          <p:cNvGrpSpPr/>
          <p:nvPr/>
        </p:nvGrpSpPr>
        <p:grpSpPr>
          <a:xfrm>
            <a:off x="5594190" y="3961115"/>
            <a:ext cx="2910144" cy="1182340"/>
            <a:chOff x="6917201" y="0"/>
            <a:chExt cx="2227777" cy="863400"/>
          </a:xfrm>
        </p:grpSpPr>
        <p:sp>
          <p:nvSpPr>
            <p:cNvPr id="47" name="Google Shape;47;p1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1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" name="Google Shape;50;p14"/>
          <p:cNvGrpSpPr/>
          <p:nvPr/>
        </p:nvGrpSpPr>
        <p:grpSpPr>
          <a:xfrm>
            <a:off x="199149" y="2"/>
            <a:ext cx="2795413" cy="1083308"/>
            <a:chOff x="6917201" y="0"/>
            <a:chExt cx="2227777" cy="863400"/>
          </a:xfrm>
        </p:grpSpPr>
        <p:sp>
          <p:nvSpPr>
            <p:cNvPr id="51" name="Google Shape;51;p1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1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" name="Google Shape;80;p1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1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84;p1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5" name="Google Shape;85;p1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1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" name="Google Shape;89;p18"/>
          <p:cNvGrpSpPr/>
          <p:nvPr/>
        </p:nvGrpSpPr>
        <p:grpSpPr>
          <a:xfrm>
            <a:off x="5886353" y="1243"/>
            <a:ext cx="3257454" cy="1261514"/>
            <a:chOff x="6917201" y="0"/>
            <a:chExt cx="2227777" cy="863400"/>
          </a:xfrm>
        </p:grpSpPr>
        <p:sp>
          <p:nvSpPr>
            <p:cNvPr id="90" name="Google Shape;90;p1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" name="Google Shape;111;p21"/>
          <p:cNvGrpSpPr/>
          <p:nvPr/>
        </p:nvGrpSpPr>
        <p:grpSpPr>
          <a:xfrm>
            <a:off x="5959222" y="4119576"/>
            <a:ext cx="2520951" cy="1024165"/>
            <a:chOff x="6917201" y="0"/>
            <a:chExt cx="2227777" cy="863400"/>
          </a:xfrm>
        </p:grpSpPr>
        <p:sp>
          <p:nvSpPr>
            <p:cNvPr id="112" name="Google Shape;112;p2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" name="Google Shape;115;p21"/>
          <p:cNvGrpSpPr/>
          <p:nvPr/>
        </p:nvGrpSpPr>
        <p:grpSpPr>
          <a:xfrm>
            <a:off x="199149" y="2"/>
            <a:ext cx="2795413" cy="1083308"/>
            <a:chOff x="6917201" y="0"/>
            <a:chExt cx="2227777" cy="863400"/>
          </a:xfrm>
        </p:grpSpPr>
        <p:sp>
          <p:nvSpPr>
            <p:cNvPr id="116" name="Google Shape;116;p2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2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2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9" name="Google Shape;119;p2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lideegg.com/thank-you-slide-for-ppt-2056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vectorstock.com/royalty-free-vector/any-questions-vector-747816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spberrypi.org/" TargetMode="External"/><Relationship Id="rId7" Type="http://schemas.openxmlformats.org/officeDocument/2006/relationships/hyperlink" Target="https://www.hackster.io/hackershack/smart-security-camera-90d7bd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yimagesearch.com/" TargetMode="External"/><Relationship Id="rId5" Type="http://schemas.openxmlformats.org/officeDocument/2006/relationships/hyperlink" Target="http://www.theinquirer.net/inquirer/review/2357623/raspberry-pi-model-b-" TargetMode="External"/><Relationship Id="rId4" Type="http://schemas.openxmlformats.org/officeDocument/2006/relationships/hyperlink" Target="https://www.dksecurity.net/security-camera-installation-cost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ropbox.com/developers/apps/create" TargetMode="External"/><Relationship Id="rId3" Type="http://schemas.openxmlformats.org/officeDocument/2006/relationships/hyperlink" Target="https://ngrok.com/" TargetMode="External"/><Relationship Id="rId7" Type="http://schemas.openxmlformats.org/officeDocument/2006/relationships/hyperlink" Target="https://docs.aws.amazon.com/quickstarts/latest/s3backup/step-1-create-bucket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velopers.google.com/sheets/" TargetMode="External"/><Relationship Id="rId5" Type="http://schemas.openxmlformats.org/officeDocument/2006/relationships/hyperlink" Target="http://serveo.net/" TargetMode="External"/><Relationship Id="rId10" Type="http://schemas.openxmlformats.org/officeDocument/2006/relationships/hyperlink" Target="https://www.twilio.com/" TargetMode="External"/><Relationship Id="rId4" Type="http://schemas.openxmlformats.org/officeDocument/2006/relationships/hyperlink" Target="http://pagekite.net/" TargetMode="External"/><Relationship Id="rId9" Type="http://schemas.openxmlformats.org/officeDocument/2006/relationships/hyperlink" Target="https://flask.palletsprojects.com/en/1.1.x/ap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"/>
          <p:cNvSpPr txBox="1">
            <a:spLocks noGrp="1"/>
          </p:cNvSpPr>
          <p:nvPr>
            <p:ph type="ctrTitle"/>
          </p:nvPr>
        </p:nvSpPr>
        <p:spPr>
          <a:xfrm>
            <a:off x="1197894" y="1072640"/>
            <a:ext cx="67356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-IN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Raspberry Pi Project</a:t>
            </a:r>
            <a:endParaRPr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endParaRPr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-IN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Surveillance Camera System</a:t>
            </a:r>
            <a:endParaRPr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9" name="Google Shape;129;p1"/>
          <p:cNvSpPr txBox="1">
            <a:spLocks noGrp="1"/>
          </p:cNvSpPr>
          <p:nvPr>
            <p:ph type="subTitle" idx="1"/>
          </p:nvPr>
        </p:nvSpPr>
        <p:spPr>
          <a:xfrm>
            <a:off x="2444250" y="2915563"/>
            <a:ext cx="42555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IN" sz="2400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by</a:t>
            </a:r>
            <a:endParaRPr sz="2400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IN" sz="2400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Jaydeep Chauhan</a:t>
            </a:r>
            <a:endParaRPr sz="2400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IN"/>
              <a:t>Motivation</a:t>
            </a:r>
            <a:endParaRPr/>
          </a:p>
        </p:txBody>
      </p:sp>
      <p:sp>
        <p:nvSpPr>
          <p:cNvPr id="136" name="Google Shape;136;p2"/>
          <p:cNvSpPr txBox="1">
            <a:spLocks noGrp="1"/>
          </p:cNvSpPr>
          <p:nvPr>
            <p:ph type="body" idx="1"/>
          </p:nvPr>
        </p:nvSpPr>
        <p:spPr>
          <a:xfrm>
            <a:off x="361950" y="1990725"/>
            <a:ext cx="7505700" cy="24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IN" sz="1800"/>
              <a:t>Provide accessible security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IN" sz="1800"/>
              <a:t>Easy to create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1600"/>
              </a:spcAft>
              <a:buSzPts val="1800"/>
              <a:buChar char="●"/>
            </a:pPr>
            <a:r>
              <a:rPr lang="en-IN" sz="1800"/>
              <a:t>Affordable option</a:t>
            </a:r>
            <a:endParaRPr sz="1800"/>
          </a:p>
        </p:txBody>
      </p:sp>
      <p:pic>
        <p:nvPicPr>
          <p:cNvPr id="137" name="Google Shape;13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43844" y="1457321"/>
            <a:ext cx="3918525" cy="261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"/>
          <p:cNvSpPr txBox="1"/>
          <p:nvPr/>
        </p:nvSpPr>
        <p:spPr>
          <a:xfrm>
            <a:off x="4800600" y="4267200"/>
            <a:ext cx="40005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https://www.connexionfrance.com/French-news/France-set-to-test-facial-recognition-security-cameras-says-junior-minister-after-successful-trials-in-Nice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>
            <a:spLocks noGrp="1"/>
          </p:cNvSpPr>
          <p:nvPr>
            <p:ph type="body" idx="1"/>
          </p:nvPr>
        </p:nvSpPr>
        <p:spPr>
          <a:xfrm>
            <a:off x="781313" y="2535752"/>
            <a:ext cx="7505700" cy="270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IN"/>
              <a:t>Block diagram</a:t>
            </a:r>
            <a:endParaRPr/>
          </a:p>
        </p:txBody>
      </p:sp>
      <p:sp>
        <p:nvSpPr>
          <p:cNvPr id="144" name="Google Shape;144;p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IN"/>
              <a:t>Design of the system</a:t>
            </a:r>
            <a:endParaRPr/>
          </a:p>
        </p:txBody>
      </p:sp>
      <p:pic>
        <p:nvPicPr>
          <p:cNvPr id="145" name="Google Shape;145;p3" descr="https://docs.google.com/drawings/d/sBfPuMkaqkT7Hehlli3zagA/image?w=561&amp;h=481&amp;rev=1536&amp;ac=1&amp;parent=1Ts_z6hN-LbFjOg52ObgAN8C8I2DTRxiU1QF4_0pKbSQ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37336" y="230702"/>
            <a:ext cx="5372100" cy="461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 txBox="1">
            <a:spLocks noGrp="1"/>
          </p:cNvSpPr>
          <p:nvPr>
            <p:ph type="title"/>
          </p:nvPr>
        </p:nvSpPr>
        <p:spPr>
          <a:xfrm>
            <a:off x="973608" y="368744"/>
            <a:ext cx="7005300" cy="5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IN"/>
              <a:t>Project Plan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/>
          </a:p>
        </p:txBody>
      </p:sp>
      <p:pic>
        <p:nvPicPr>
          <p:cNvPr id="151" name="Google Shape;151;p4" descr="https://docs.google.com/drawings/d/slO8zxt1aMaLuIZ0j5YWtNA/image?w=534&amp;h=378&amp;rev=1438&amp;ac=1&amp;parent=1Ts_z6hN-LbFjOg52ObgAN8C8I2DTRxiU1QF4_0pKbSQ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6502" y="1104078"/>
            <a:ext cx="5299512" cy="3756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System Body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Body was 3D printed with help from UNIKAT, designed ourselves</a:t>
            </a:r>
          </a:p>
          <a:p>
            <a:r>
              <a:rPr lang="en-IN" dirty="0"/>
              <a:t>Houses the raspberry pi 3 and camera module</a:t>
            </a:r>
          </a:p>
          <a:p>
            <a:r>
              <a:rPr lang="en-IN" dirty="0"/>
              <a:t>Camera has 5 MP 1080p sensor</a:t>
            </a:r>
          </a:p>
          <a:p>
            <a:r>
              <a:rPr lang="en-IN" dirty="0"/>
              <a:t>Includes infrared sensors for night vision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4072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Spreadsheet Logs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Always working in background</a:t>
            </a:r>
          </a:p>
          <a:p>
            <a:r>
              <a:rPr lang="en-IN" dirty="0"/>
              <a:t>Starts at Pi boot</a:t>
            </a:r>
          </a:p>
          <a:p>
            <a:r>
              <a:rPr lang="en-IN" dirty="0"/>
              <a:t>Generates new file for each month, new sheet for each day</a:t>
            </a:r>
          </a:p>
          <a:p>
            <a:r>
              <a:rPr lang="en-IN" dirty="0"/>
              <a:t>Appends new logs at the end if entry for the day exists already</a:t>
            </a:r>
          </a:p>
          <a:p>
            <a:r>
              <a:rPr lang="en-IN" dirty="0"/>
              <a:t>Log of all events stored</a:t>
            </a:r>
          </a:p>
          <a:p>
            <a:r>
              <a:rPr lang="en-IN" dirty="0"/>
              <a:t>Includes info about type of file, location</a:t>
            </a:r>
          </a:p>
          <a:p>
            <a:r>
              <a:rPr lang="en-IN" dirty="0"/>
              <a:t>Contains clickable URL to file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228" y="3342291"/>
            <a:ext cx="3204412" cy="132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697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Camera Monitoring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Each frame processed for event detection</a:t>
            </a:r>
          </a:p>
          <a:p>
            <a:r>
              <a:rPr lang="en-IN" dirty="0"/>
              <a:t>Frames saved every 15 sec as image for later use</a:t>
            </a:r>
          </a:p>
          <a:p>
            <a:r>
              <a:rPr lang="en-IN" dirty="0"/>
              <a:t>Feed from camera also stored in a buffer for later use</a:t>
            </a:r>
          </a:p>
          <a:p>
            <a:r>
              <a:rPr lang="en-IN" dirty="0"/>
              <a:t>Video recording started upon event trigger</a:t>
            </a:r>
          </a:p>
          <a:p>
            <a:r>
              <a:rPr lang="en-IN" dirty="0"/>
              <a:t>Video appended to buffer feed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58" y="907612"/>
            <a:ext cx="3877129" cy="313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853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Sending alerts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After video recording, email and SMS alerts sent</a:t>
            </a:r>
          </a:p>
          <a:p>
            <a:r>
              <a:rPr lang="en-IN" dirty="0"/>
              <a:t>Email sent through simple SMTP server</a:t>
            </a:r>
          </a:p>
          <a:p>
            <a:r>
              <a:rPr lang="en-IN" dirty="0" err="1"/>
              <a:t>Twilio</a:t>
            </a:r>
            <a:r>
              <a:rPr lang="en-IN" dirty="0"/>
              <a:t> used to send SMS</a:t>
            </a:r>
          </a:p>
          <a:p>
            <a:r>
              <a:rPr lang="en-IN" dirty="0"/>
              <a:t>Alerts contain message along with image upon event detection with time stamp and URL to video on </a:t>
            </a:r>
            <a:r>
              <a:rPr lang="en-IN" dirty="0" err="1"/>
              <a:t>dropbox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931" y="2717975"/>
            <a:ext cx="5635188" cy="260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751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Streaming &amp; Cloud Storage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All images, videos from event triggers stored on cloud</a:t>
            </a:r>
          </a:p>
          <a:p>
            <a:r>
              <a:rPr lang="en-IN" dirty="0"/>
              <a:t>Services like </a:t>
            </a:r>
            <a:r>
              <a:rPr lang="en-IN" dirty="0" err="1"/>
              <a:t>Ngrok</a:t>
            </a:r>
            <a:r>
              <a:rPr lang="en-IN" dirty="0"/>
              <a:t>, </a:t>
            </a:r>
            <a:r>
              <a:rPr lang="en-IN" dirty="0" err="1"/>
              <a:t>Pagekite</a:t>
            </a:r>
            <a:r>
              <a:rPr lang="en-IN" dirty="0"/>
              <a:t> and </a:t>
            </a:r>
            <a:r>
              <a:rPr lang="en-IN" dirty="0" err="1"/>
              <a:t>Serveo</a:t>
            </a:r>
            <a:r>
              <a:rPr lang="en-IN" dirty="0"/>
              <a:t> used to </a:t>
            </a:r>
            <a:r>
              <a:rPr lang="en-IN" dirty="0" err="1"/>
              <a:t>livestream</a:t>
            </a:r>
            <a:r>
              <a:rPr lang="en-IN" dirty="0"/>
              <a:t> remotely</a:t>
            </a:r>
          </a:p>
          <a:p>
            <a:r>
              <a:rPr lang="en-IN" dirty="0" err="1"/>
              <a:t>Serveo</a:t>
            </a:r>
            <a:r>
              <a:rPr lang="en-IN" dirty="0"/>
              <a:t> and </a:t>
            </a:r>
            <a:r>
              <a:rPr lang="en-IN" dirty="0" err="1"/>
              <a:t>Pagekite</a:t>
            </a:r>
            <a:r>
              <a:rPr lang="en-IN" dirty="0"/>
              <a:t> are free, </a:t>
            </a:r>
            <a:r>
              <a:rPr lang="en-IN" dirty="0" err="1"/>
              <a:t>ngrok</a:t>
            </a:r>
            <a:r>
              <a:rPr lang="en-IN" dirty="0"/>
              <a:t> requires subscription for remote streaming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955" y="2356447"/>
            <a:ext cx="2971428" cy="2082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625" y="3499139"/>
            <a:ext cx="2197213" cy="9398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37" y="3163207"/>
            <a:ext cx="2686188" cy="161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68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Timelapse video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Created on demand</a:t>
            </a:r>
          </a:p>
          <a:p>
            <a:r>
              <a:rPr lang="en-IN" dirty="0"/>
              <a:t>Can be made for any time of day selected by user</a:t>
            </a:r>
          </a:p>
          <a:p>
            <a:r>
              <a:rPr lang="en-IN" dirty="0"/>
              <a:t>Images saved from camera stitched together to make </a:t>
            </a:r>
            <a:r>
              <a:rPr lang="en-IN" dirty="0" err="1"/>
              <a:t>timelapse</a:t>
            </a:r>
            <a:endParaRPr lang="en-IN" dirty="0"/>
          </a:p>
          <a:p>
            <a:r>
              <a:rPr lang="en-IN" dirty="0"/>
              <a:t>Video stored on cloud after creation</a:t>
            </a:r>
          </a:p>
        </p:txBody>
      </p:sp>
    </p:spTree>
    <p:extLst>
      <p:ext uri="{BB962C8B-B14F-4D97-AF65-F5344CB8AC3E}">
        <p14:creationId xmlns:p14="http://schemas.microsoft.com/office/powerpoint/2010/main" val="1455164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6d3d986505_0_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Conclusion</a:t>
            </a:r>
            <a:endParaRPr/>
          </a:p>
        </p:txBody>
      </p:sp>
      <p:sp>
        <p:nvSpPr>
          <p:cNvPr id="169" name="Google Shape;169;g6d3d986505_0_0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400"/>
              <a:t>Surveillance system successfully designed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N" sz="1400"/>
              <a:t>Records images and videos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N" sz="1400"/>
              <a:t>Sends email and SMS alerts on detecting people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N" sz="1400"/>
              <a:t>Can livestream camera feed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N" sz="1400"/>
              <a:t>Makes a timelapse video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N" sz="1400"/>
              <a:t>Stores images and videos on the cloud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IN" sz="1400"/>
              <a:t>Keeps a log of all activities</a:t>
            </a:r>
            <a:endParaRPr sz="1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52400"/>
            <a:ext cx="8767475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0"/>
          <p:cNvSpPr txBox="1"/>
          <p:nvPr/>
        </p:nvSpPr>
        <p:spPr>
          <a:xfrm>
            <a:off x="1665175" y="4899225"/>
            <a:ext cx="4213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IN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https://www.slideegg.com/thank-you-slide-for-ppt-2056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9"/>
          <p:cNvPicPr preferRelativeResize="0"/>
          <p:nvPr/>
        </p:nvPicPr>
        <p:blipFill rotWithShape="1">
          <a:blip r:embed="rId3">
            <a:alphaModFix/>
          </a:blip>
          <a:srcRect b="7654"/>
          <a:stretch/>
        </p:blipFill>
        <p:spPr>
          <a:xfrm>
            <a:off x="2633375" y="1216950"/>
            <a:ext cx="3518650" cy="29740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9"/>
          <p:cNvSpPr txBox="1"/>
          <p:nvPr/>
        </p:nvSpPr>
        <p:spPr>
          <a:xfrm>
            <a:off x="750800" y="4493550"/>
            <a:ext cx="6252900" cy="2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IN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https://www.vectorstock.com/royalty-free-vector/any-questions-vector-7478164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"/>
          <p:cNvSpPr txBox="1">
            <a:spLocks noGrp="1"/>
          </p:cNvSpPr>
          <p:nvPr>
            <p:ph type="title"/>
          </p:nvPr>
        </p:nvSpPr>
        <p:spPr>
          <a:xfrm>
            <a:off x="541800" y="217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IN"/>
              <a:t>References</a:t>
            </a:r>
            <a:endParaRPr/>
          </a:p>
        </p:txBody>
      </p:sp>
      <p:sp>
        <p:nvSpPr>
          <p:cNvPr id="187" name="Google Shape;187;p7"/>
          <p:cNvSpPr txBox="1">
            <a:spLocks noGrp="1"/>
          </p:cNvSpPr>
          <p:nvPr>
            <p:ph type="body" idx="1"/>
          </p:nvPr>
        </p:nvSpPr>
        <p:spPr>
          <a:xfrm>
            <a:off x="772906" y="1343922"/>
            <a:ext cx="7893900" cy="39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IN" sz="1400"/>
              <a:t>[1]. Raspberry Pi Documentation</a:t>
            </a:r>
            <a:r>
              <a:rPr lang="en-IN" sz="1400" u="sng">
                <a:solidFill>
                  <a:schemeClr val="hlink"/>
                </a:solidFill>
                <a:hlinkClick r:id="rId3"/>
              </a:rPr>
              <a:t> https://www.raspberrypi.org/</a:t>
            </a:r>
            <a:r>
              <a:rPr lang="en-IN" sz="1400" u="sng"/>
              <a:t> </a:t>
            </a:r>
            <a:endParaRPr sz="1400"/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IN" sz="1400"/>
              <a:t>[2]. A. Mansell, "Getting Started with Raspberry Pi: Installing Raspbian," Raspberry Pi, 14 January 2014.</a:t>
            </a:r>
            <a:endParaRPr sz="1400"/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IN" sz="1400"/>
              <a:t>[3]. Source on security camera installation cost: </a:t>
            </a:r>
            <a:r>
              <a:rPr lang="en-IN" sz="1400" u="sng">
                <a:solidFill>
                  <a:schemeClr val="hlink"/>
                </a:solidFill>
                <a:hlinkClick r:id="rId4"/>
              </a:rPr>
              <a:t>https://www.dksecurity.net/security-camera-installation-cost/</a:t>
            </a:r>
            <a:endParaRPr sz="1400"/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IN" sz="1400"/>
              <a:t>[4]. The Inquirer, "Raspberry Pi Model B+ review," The Inquirer, 30 July 214: </a:t>
            </a:r>
            <a:r>
              <a:rPr lang="en-IN" sz="1400" u="sng">
                <a:solidFill>
                  <a:schemeClr val="hlink"/>
                </a:solidFill>
                <a:hlinkClick r:id="rId5"/>
              </a:rPr>
              <a:t>http://www.theinquirer.net/inquirer/review/2357623/raspberry-pi-model-b-review.</a:t>
            </a:r>
            <a:endParaRPr sz="1400"/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IN" sz="1400"/>
              <a:t>[5]. Pi setup and basic guides </a:t>
            </a:r>
            <a:r>
              <a:rPr lang="en-IN" sz="1400" u="sng">
                <a:solidFill>
                  <a:schemeClr val="hlink"/>
                </a:solidFill>
                <a:hlinkClick r:id="rId6"/>
              </a:rPr>
              <a:t>https://www.pyimagesearch.com/</a:t>
            </a:r>
            <a:endParaRPr sz="1400"/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IN" sz="1400"/>
              <a:t>[6]. Security camera example with ngrok </a:t>
            </a:r>
            <a:r>
              <a:rPr lang="en-IN" sz="1400" u="sng">
                <a:solidFill>
                  <a:schemeClr val="hlink"/>
                </a:solidFill>
                <a:hlinkClick r:id="rId7"/>
              </a:rPr>
              <a:t>https://www.hackster.io/hackershack/smart-security-camera-90d7bd</a:t>
            </a:r>
            <a:endParaRPr sz="1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"/>
          <p:cNvSpPr txBox="1">
            <a:spLocks noGrp="1"/>
          </p:cNvSpPr>
          <p:nvPr>
            <p:ph type="title"/>
          </p:nvPr>
        </p:nvSpPr>
        <p:spPr>
          <a:xfrm>
            <a:off x="541800" y="217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IN"/>
              <a:t>References</a:t>
            </a:r>
            <a:endParaRPr/>
          </a:p>
        </p:txBody>
      </p:sp>
      <p:sp>
        <p:nvSpPr>
          <p:cNvPr id="193" name="Google Shape;193;p8"/>
          <p:cNvSpPr txBox="1">
            <a:spLocks noGrp="1"/>
          </p:cNvSpPr>
          <p:nvPr>
            <p:ph type="body" idx="1"/>
          </p:nvPr>
        </p:nvSpPr>
        <p:spPr>
          <a:xfrm>
            <a:off x="751650" y="1503350"/>
            <a:ext cx="7893900" cy="3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IN" sz="1400"/>
              <a:t>[7]. Ngrok port forwarding documentation </a:t>
            </a:r>
            <a:r>
              <a:rPr lang="en-IN" sz="1400" u="sng">
                <a:solidFill>
                  <a:schemeClr val="hlink"/>
                </a:solidFill>
                <a:hlinkClick r:id="rId3"/>
              </a:rPr>
              <a:t>https://ngrok.com/</a:t>
            </a:r>
            <a:endParaRPr sz="1400"/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IN" sz="1400"/>
              <a:t>[8]. Pagekite documentation </a:t>
            </a:r>
            <a:r>
              <a:rPr lang="en-IN" sz="1400" u="sng">
                <a:solidFill>
                  <a:schemeClr val="hlink"/>
                </a:solidFill>
                <a:hlinkClick r:id="rId4"/>
              </a:rPr>
              <a:t>http://pagekite.net/</a:t>
            </a:r>
            <a:endParaRPr sz="1400"/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IN" sz="1400"/>
              <a:t>[9]. Serveo documentation </a:t>
            </a:r>
            <a:r>
              <a:rPr lang="en-IN" sz="1400" u="sng">
                <a:solidFill>
                  <a:schemeClr val="hlink"/>
                </a:solidFill>
                <a:hlinkClick r:id="rId5"/>
              </a:rPr>
              <a:t>http://serveo.net/</a:t>
            </a:r>
            <a:endParaRPr sz="1400"/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IN" sz="1400"/>
              <a:t>[10]. Integrating Google Sheets with Raspberry Pi  </a:t>
            </a:r>
            <a:r>
              <a:rPr lang="en-IN" sz="1400" u="sng">
                <a:solidFill>
                  <a:schemeClr val="hlink"/>
                </a:solidFill>
                <a:hlinkClick r:id="rId6"/>
              </a:rPr>
              <a:t>https://developers.google.com/sheets/</a:t>
            </a:r>
            <a:endParaRPr sz="1400"/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IN" sz="1400"/>
              <a:t>[11]. Amazon AWS service setup guide for storing videos from Raspberry Pi to S3 bucket </a:t>
            </a:r>
            <a:r>
              <a:rPr lang="en-IN" sz="1400" u="sng">
                <a:solidFill>
                  <a:schemeClr val="hlink"/>
                </a:solidFill>
                <a:hlinkClick r:id="rId7"/>
              </a:rPr>
              <a:t>https://docs.aws.amazon.com/quickstarts/latest/s3backup/step-1-create-bucket.html</a:t>
            </a:r>
            <a:endParaRPr sz="1400"/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IN" sz="1400"/>
              <a:t>[12]. Dropbox integration with Raspberry Pi </a:t>
            </a:r>
            <a:r>
              <a:rPr lang="en-IN" sz="1400" u="sng">
                <a:solidFill>
                  <a:schemeClr val="hlink"/>
                </a:solidFill>
                <a:hlinkClick r:id="rId8"/>
              </a:rPr>
              <a:t>https://www.dropbox.com/developers/apps/create</a:t>
            </a:r>
            <a:endParaRPr sz="1400"/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IN" sz="1400"/>
              <a:t>[13]. Flask API for creating SMTP servers </a:t>
            </a:r>
            <a:r>
              <a:rPr lang="en-IN" sz="1400" u="sng">
                <a:solidFill>
                  <a:schemeClr val="hlink"/>
                </a:solidFill>
                <a:hlinkClick r:id="rId9"/>
              </a:rPr>
              <a:t>https://flask.palletsprojects.com/en/1.1.x/api/</a:t>
            </a:r>
            <a:endParaRPr sz="1400"/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IN" sz="1400"/>
              <a:t>[14.] Twilio API for SMS service </a:t>
            </a:r>
            <a:r>
              <a:rPr lang="en-IN" sz="1400" u="sng">
                <a:solidFill>
                  <a:schemeClr val="hlink"/>
                </a:solidFill>
                <a:hlinkClick r:id="rId10"/>
              </a:rPr>
              <a:t>https://www.twilio.com/</a:t>
            </a:r>
            <a:endParaRPr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359</Words>
  <Application>Microsoft Office PowerPoint</Application>
  <PresentationFormat>On-screen Show (16:9)</PresentationFormat>
  <Paragraphs>73</Paragraphs>
  <Slides>15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Shift</vt:lpstr>
      <vt:lpstr>Raspberry Pi Project  Surveillance Camera System</vt:lpstr>
      <vt:lpstr>Motivation</vt:lpstr>
      <vt:lpstr>Design of the system</vt:lpstr>
      <vt:lpstr>Project Plan </vt:lpstr>
      <vt:lpstr>System Body</vt:lpstr>
      <vt:lpstr>Spreadsheet Logs</vt:lpstr>
      <vt:lpstr>Camera Monitoring</vt:lpstr>
      <vt:lpstr>Sending alerts</vt:lpstr>
      <vt:lpstr>Streaming &amp; Cloud Storage</vt:lpstr>
      <vt:lpstr>Timelapse video</vt:lpstr>
      <vt:lpstr>Conclusion</vt:lpstr>
      <vt:lpstr>PowerPoint Presentation</vt:lpstr>
      <vt:lpstr>PowerPoint Presentation</vt:lpstr>
      <vt:lpstr>References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Raspberry Pi Project  Surveillance Camera System</dc:title>
  <cp:lastModifiedBy>Sayantang12</cp:lastModifiedBy>
  <cp:revision>15</cp:revision>
  <dcterms:modified xsi:type="dcterms:W3CDTF">2024-05-20T08:16:28Z</dcterms:modified>
</cp:coreProperties>
</file>