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Lst>
  <p:notesMasterIdLst>
    <p:notesMasterId r:id="rId42"/>
  </p:notesMasterIdLst>
  <p:sldIdLst>
    <p:sldId id="256" r:id="rId3"/>
    <p:sldId id="265" r:id="rId4"/>
    <p:sldId id="298" r:id="rId5"/>
    <p:sldId id="299" r:id="rId6"/>
    <p:sldId id="300" r:id="rId7"/>
    <p:sldId id="301" r:id="rId8"/>
    <p:sldId id="302" r:id="rId9"/>
    <p:sldId id="303" r:id="rId10"/>
    <p:sldId id="304" r:id="rId11"/>
    <p:sldId id="305" r:id="rId12"/>
    <p:sldId id="266" r:id="rId13"/>
    <p:sldId id="313" r:id="rId14"/>
    <p:sldId id="307" r:id="rId15"/>
    <p:sldId id="306" r:id="rId16"/>
    <p:sldId id="261" r:id="rId17"/>
    <p:sldId id="264" r:id="rId18"/>
    <p:sldId id="262" r:id="rId19"/>
    <p:sldId id="263" r:id="rId20"/>
    <p:sldId id="309" r:id="rId21"/>
    <p:sldId id="308" r:id="rId22"/>
    <p:sldId id="287" r:id="rId23"/>
    <p:sldId id="314" r:id="rId24"/>
    <p:sldId id="311" r:id="rId25"/>
    <p:sldId id="310" r:id="rId26"/>
    <p:sldId id="318" r:id="rId27"/>
    <p:sldId id="257" r:id="rId28"/>
    <p:sldId id="258" r:id="rId29"/>
    <p:sldId id="259" r:id="rId30"/>
    <p:sldId id="316" r:id="rId31"/>
    <p:sldId id="297" r:id="rId32"/>
    <p:sldId id="312" r:id="rId33"/>
    <p:sldId id="315" r:id="rId34"/>
    <p:sldId id="271" r:id="rId35"/>
    <p:sldId id="269" r:id="rId36"/>
    <p:sldId id="319" r:id="rId37"/>
    <p:sldId id="320" r:id="rId38"/>
    <p:sldId id="321" r:id="rId39"/>
    <p:sldId id="322" r:id="rId40"/>
    <p:sldId id="31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ry Nelson (hjn2g19)" initials="H(" lastIdx="1" clrIdx="0">
    <p:extLst>
      <p:ext uri="{19B8F6BF-5375-455C-9EA6-DF929625EA0E}">
        <p15:presenceInfo xmlns:p15="http://schemas.microsoft.com/office/powerpoint/2012/main" userId="S::hjn2g19@soton.ac.uk::0dd7f051-889f-4bd7-900a-7105a059c2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974D3-92BA-D849-A49A-D1AF09CF3CF2}" v="360" dt="2021-04-30T14:08:30.258"/>
    <p1510:client id="{57E9E2B0-09D7-1613-6358-69BD0C973B50}" v="904" dt="2021-04-30T14:52:30.129"/>
    <p1510:client id="{855FDB84-0DB4-1EAC-B69D-93810396B891}" v="4692" dt="2021-04-30T14:54:08.7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07"/>
    </inkml:context>
    <inkml:brush xml:id="br0">
      <inkml:brushProperty name="width" value="0.1" units="cm"/>
      <inkml:brushProperty name="height" value="0.1" units="cm"/>
      <inkml:brushProperty name="color" value="#E71224"/>
    </inkml:brush>
  </inkml:definitions>
  <inkml:trace contextRef="#ctx0" brushRef="#br0">8652 11756 16383 0 0,'4'-5'0'0'0,"6"-5"0"0"0,15-6 0 0 0,7-4 0 0 0,3 1 0 0 0,3-1 0 0 0,1 4 0 0 0,6-1 0 0 0,5-1 0 0 0,11-7 0 0 0,-1 2 0 0 0,13-5 0 0 0,-4 2 0 0 0,-3 2 0 0 0,4 0 0 0 0,21-4 0 0 0,4-2 0 0 0,12-5 0 0 0,-3 4 0 0 0,-16 7 0 0 0,-13 3 0 0 0,-15 6 0 0 0,-5 0 0 0 0,-3-1 0 0 0,-1 1 0 0 0,-1 0 0 0 0,0-2 0 0 0,-4 1 0 0 0,3 0 0 0 0,2-3 0 0 0,-3 3 0 0 0,4-5 0 0 0,-4 1 0 0 0,-4 3 0 0 0,-2 2 0 0 0,1-7 0 0 0,-2 1 0 0 0,0 0 0 0 0,3-2 0 0 0,-3 4 0 0 0,6-8 0 0 0,-2 0 0 0 0,-3 1 0 0 0,0-1 0 0 0,-4 2 0 0 0,-3-1 0 0 0,6 0 0 0 0,0 0 0 0 0,-3 1 0 0 0,1-1 0 0 0,-1 0 0 0 0,-3 5 0 0 0,1 1 0 0 0,-1 0 0 0 0,-2 3 0 0 0,2 0 0 0 0,-1-1 0 0 0,13-12 0 0 0,1-3 0 0 0,-3-2 0 0 0,-4 5 0 0 0,-5 4 0 0 0,0 1 0 0 0,-1 6 0 0 0,-3 1 0 0 0,-2-5 0 0 0,-2 1 0 0 0,-1 1 0 0 0,3-1 0 0 0,2 3 0 0 0,-1 0 0 0 0,-1 4 0 0 0,-2 0 0 0 0,-5-2 0 0 0,3-2 0 0 0,0-3 0 0 0,1 3 0 0 0,0 0 0 0 0,4-6 0 0 0,1-2 0 0 0,0 2 0 0 0,-1 3 0 0 0,-2-1 0 0 0,-1 0 0 0 0,-1-1 0 0 0,-1-1 0 0 0,0 0 0 0 0,-1 0 0 0 0,1-1 0 0 0,-1 0 0 0 0,1 0 0 0 0,-1 0 0 0 0,1 0 0 0 0,4-4 0 0 0,2-2 0 0 0,-1 1 0 0 0,4-4 0 0 0,0 0 0 0 0,-2 6 0 0 0,-1 4 0 0 0,-3 1 0 0 0,-6 1 0 0 0,-2-1 0 0 0,0 0 0 0 0,0 0 0 0 0,1-1 0 0 0,2-1 0 0 0,0 1 0 0 0,1-1 0 0 0,1 0 0 0 0,0 0 0 0 0,0 0 0 0 0,0 0 0 0 0,0 0 0 0 0,0 0 0 0 0,0 1 0 0 0,-1-1 0 0 0,-3 0 0 0 0,-2 0 0 0 0,0 0 0 0 0,1 5 0 0 0,-2 1 0 0 0,-6 0 0 0 0,-4 3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08"/>
    </inkml:context>
    <inkml:brush xml:id="br0">
      <inkml:brushProperty name="width" value="0.1" units="cm"/>
      <inkml:brushProperty name="height" value="0.1" units="cm"/>
      <inkml:brushProperty name="color" value="#E71224"/>
    </inkml:brush>
  </inkml:definitions>
  <inkml:trace contextRef="#ctx0" brushRef="#br0">8493 9075 16383 0 0,'5'0'0'0'0,"5"5"0"0"0,6 0 0 0 0,4 1 0 0 0,3 3 0 0 0,3 0 0 0 0,-4 3 0 0 0,3 4 0 0 0,3-1 0 0 0,-1 1 0 0 0,6 3 0 0 0,0-2 0 0 0,-1 0 0 0 0,-1 2 0 0 0,3-3 0 0 0,0 1 0 0 0,-1 2 0 0 0,6 2 0 0 0,6 1 0 0 0,-1 3 0 0 0,6 0 0 0 0,3 1 0 0 0,-3 0 0 0 0,3 4 0 0 0,1 2 0 0 0,-4-4 0 0 0,3 1 0 0 0,1 0 0 0 0,0 0 0 0 0,-1-1 0 0 0,5 0 0 0 0,0-2 0 0 0,0 1 0 0 0,3 3 0 0 0,-5-3 0 0 0,-2-1 0 0 0,-3-2 0 0 0,-5 1 0 0 0,-1-1 0 0 0,4 5 0 0 0,3-2 0 0 0,1-2 0 0 0,-3-1 0 0 0,-3 5 0 0 0,1 2 0 0 0,-4-5 0 0 0,3 2 0 0 0,-1 1 0 0 0,-4-5 0 0 0,3-1 0 0 0,-1-1 0 0 0,-3 0 0 0 0,-1 1 0 0 0,-2 1 0 0 0,-3 1 0 0 0,-4 0 0 0 0,2 5 0 0 0,0-3 0 0 0,-1-1 0 0 0,2-1 0 0 0,0-5 0 0 0,-1-1 0 0 0,2 5 0 0 0,0 3 0 0 0,3 0 0 0 0,-1-3 0 0 0,-3-2 0 0 0,-6 0 0 0 0,0 0 0 0 0,0 2 0 0 0,0-5 0 0 0,-1 0 0 0 0,0 1 0 0 0,-1-3 0 0 0,0 0 0 0 0,0 1 0 0 0,0 3 0 0 0,-1-3 0 0 0,1 0 0 0 0,4 1 0 0 0,2 3 0 0 0,-1 0 0 0 0,-1 3 0 0 0,-1 0 0 0 0,3 1 0 0 0,1 0 0 0 0,3 0 0 0 0,1-5 0 0 0,-3 0 0 0 0,-2-5 0 0 0,-2-1 0 0 0,-2 3 0 0 0,-1-3 0 0 0,-2 0 0 0 0,1 3 0 0 0,-1-2 0 0 0,1 0 0 0 0,4 3 0 0 0,1-3 0 0 0,5 1 0 0 0,0 2 0 0 0,-2-3 0 0 0,-2 1 0 0 0,3 1 0 0 0,-1 3 0 0 0,3-3 0 0 0,-1 1 0 0 0,-2-4 0 0 0,3 0 0 0 0,-2 3 0 0 0,-1-3 0 0 0,-3-3 0 0 0,2 0 0 0 0,0-1 0 0 0,-1 1 0 0 0,3 3 0 0 0,-1 0 0 0 0,-1-4 0 0 0,3 1 0 0 0,-1-1 0 0 0,-2 2 0 0 0,-2 2 0 0 0,-2 0 0 0 0,-2-4 0 0 0,0 2 0 0 0,-1-2 0 0 0,-1 1 0 0 0,1-1 0 0 0,-1-2 0 0 0,-4 1 0 0 0,-1 0 0 0 0,0 2 0 0 0,-3 3 0 0 0,0-1 0 0 0,-3 2 0 0 0,0-2 0 0 0,-2 1 0 0 0,2-2 0 0 0,-2 2 0 0 0,1 1 0 0 0,-1-1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09"/>
    </inkml:context>
    <inkml:brush xml:id="br0">
      <inkml:brushProperty name="width" value="0.1" units="cm"/>
      <inkml:brushProperty name="height" value="0.1" units="cm"/>
      <inkml:brushProperty name="color" value="#E71224"/>
    </inkml:brush>
  </inkml:definitions>
  <inkml:trace contextRef="#ctx0" brushRef="#br0">8281 2699 16383 0 0,'5'4'0'0'0,"5"6"0"0"0,6 2 0 0 0,9 2 0 0 0,-1 4 0 0 0,2-1 0 0 0,-1 0 0 0 0,1-2 0 0 0,-1 1 0 0 0,1-3 0 0 0,-4 1 0 0 0,-2 3 0 0 0,0-2 0 0 0,1-4 0 0 0,2 2 0 0 0,1 2 0 0 0,1 3 0 0 0,0 3 0 0 0,1-2 0 0 0,0 0 0 0 0,0-3 0 0 0,0 0 0 0 0,0 2 0 0 0,-4 1 0 0 0,2-1 0 0 0,2 0 0 0 0,1 1 0 0 0,0 3 0 0 0,0-4 0 0 0,0 1 0 0 0,-1 5 0 0 0,1 3 0 0 0,-1 1 0 0 0,-1-4 0 0 0,1-1 0 0 0,0 3 0 0 0,0 3 0 0 0,0-5 0 0 0,4-1 0 0 0,1 0 0 0 0,1-1 0 0 0,2 2 0 0 0,1 0 0 0 0,-6 1 0 0 0,1 1 0 0 0,0-1 0 0 0,-1-3 0 0 0,-1 2 0 0 0,-1 2 0 0 0,-1-3 0 0 0,0-2 0 0 0,5 1 0 0 0,-4 0 0 0 0,-2 2 0 0 0,4 0 0 0 0,1-4 0 0 0,0 0 0 0 0,0 5 0 0 0,-2-3 0 0 0,-1 1 0 0 0,4 0 0 0 0,1 1 0 0 0,4 4 0 0 0,0 3 0 0 0,-1 0 0 0 0,1-1 0 0 0,0-5 0 0 0,-2-3 0 0 0,1 4 0 0 0,0 1 0 0 0,-2-3 0 0 0,-2-1 0 0 0,-2-1 0 0 0,-1-4 0 0 0,-2 0 0 0 0,0 1 0 0 0,-1-3 0 0 0,1 0 0 0 0,-1 2 0 0 0,1 2 0 0 0,-1 3 0 0 0,1 1 0 0 0,0-3 0 0 0,-1-2 0 0 0,1 2 0 0 0,0 1 0 0 0,-4 1 0 0 0,-2-3 0 0 0,0-1 0 0 0,-3 1 0 0 0,0-3 0 0 0,-4 0 0 0 0,2 1 0 0 0,1-2 0 0 0,-1 1 0 0 0,1 1 0 0 0,-2 3 0 0 0,1 1 0 0 0,2-2 0 0 0,2-1 0 0 0,-1 1 0 0 0,0 2 0 0 0,2-3 0 0 0,1-1 0 0 0,2 2 0 0 0,2 1 0 0 0,0 2 0 0 0,1 5 0 0 0,0-1 0 0 0,-5-2 0 0 0,0 0 0 0 0,-5 0 0 0 0,0 0 0 0 0,-4-5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10"/>
    </inkml:context>
    <inkml:brush xml:id="br0">
      <inkml:brushProperty name="width" value="0.1" units="cm"/>
      <inkml:brushProperty name="height" value="0.1" units="cm"/>
      <inkml:brushProperty name="color" value="#E71224"/>
    </inkml:brush>
  </inkml:definitions>
  <inkml:trace contextRef="#ctx0" brushRef="#br0">8599 5201 16383 0 0,'4'-4'0'0'0,"7"-6"0"0"0,4-6 0 0 0,1-4 0 0 0,2 1 0 0 0,2-1 0 0 0,-3-1 0 0 0,1 3 0 0 0,-3 0 0 0 0,1-1 0 0 0,1 2 0 0 0,3 0 0 0 0,2-1 0 0 0,2-3 0 0 0,5-6 0 0 0,3-2 0 0 0,4-2 0 0 0,0-4 0 0 0,52-44 0 0 0,177-149 0 0 0,44-40 0 0 0,-27 21 0 0 0,-56 48 0 0 0,-59 49 0 0 0,-56 46 0 0 0,-44 36 0 0 0,-29 25 0 0 0,-16 16 0 0 0,-7 7 0 0 0,-2 4 0 0 0,-4-1 0 0 0,2-1 0 0 0,3-2 0 0 0,3-2 0 0 0,4-2 0 0 0,2-1 0 0 0,2-1 0 0 0,1 0 0 0 0,0 0 0 0 0,1-1 0 0 0,-1 6 0 0 0,1 0 0 0 0,-1 1 0 0 0,0-1 0 0 0,0-2 0 0 0,0-1 0 0 0,0-1 0 0 0,-1 0 0 0 0,1-1 0 0 0,0 0 0 0 0,0 0 0 0 0,0 0 0 0 0,-1 0 0 0 0,1 0 0 0 0,0 5 0 0 0,0 1 0 0 0,-5-1 0 0 0,-1 4 0 0 0,-4 1 0 0 0,0-3 0 0 0,1 3 0 0 0,2 0 0 0 0,2-2 0 0 0,-1 2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11"/>
    </inkml:context>
    <inkml:brush xml:id="br0">
      <inkml:brushProperty name="width" value="0.1" units="cm"/>
      <inkml:brushProperty name="height" value="0.1" units="cm"/>
      <inkml:brushProperty name="color" value="#E71224"/>
    </inkml:brush>
  </inkml:definitions>
  <inkml:trace contextRef="#ctx0" brushRef="#br0">25744 6932 16383 0 0,'4'0'0'0'0,"10"0"0"0"0,6 0 0 0 0,8 0 0 0 0,8 0 0 0 0,5 0 0 0 0,17 0 0 0 0,2 0 0 0 0,7 0 0 0 0,-3 0 0 0 0,-9 0 0 0 0,-9 0 0 0 0,-9 0 0 0 0,-6 0 0 0 0,-1 0 0 0 0,16 0 0 0 0,7 0 0 0 0,0 0 0 0 0,2 0 0 0 0,-3 0 0 0 0,-8 0 0 0 0,-6 0 0 0 0,-5 0 0 0 0,-5 0 0 0 0,-3 0 0 0 0,-2 0 0 0 0,0 0 0 0 0,0 0 0 0 0,0 0 0 0 0,4 0 0 0 0,2 0 0 0 0,0 0 0 0 0,-1 0 0 0 0,-1 0 0 0 0,3 0 0 0 0,0 0 0 0 0,0 0 0 0 0,-2 0 0 0 0,-1 0 0 0 0,-1 0 0 0 0,-1 0 0 0 0,-1 0 0 0 0,0 0 0 0 0,0 0 0 0 0,3 0 0 0 0,3 0 0 0 0,3 0 0 0 0,0 0 0 0 0,0 0 0 0 0,-3 0 0 0 0,-2 0 0 0 0,2 0 0 0 0,0 0 0 0 0,0 0 0 0 0,-2 0 0 0 0,-1 0 0 0 0,-2 0 0 0 0,0 0 0 0 0,-1 0 0 0 0,0 0 0 0 0,0 0 0 0 0,-1 0 0 0 0,1 0 0 0 0,0 0 0 0 0,0 4 0 0 0,0 2 0 0 0,0-1 0 0 0,0 3 0 0 0,0 0 0 0 0,0 0 0 0 0,0-3 0 0 0,0-2 0 0 0,0-1 0 0 0,0 3 0 0 0,1 0 0 0 0,-1 0 0 0 0,0-1 0 0 0,0-1 0 0 0,0-2 0 0 0,0 0 0 0 0,0-1 0 0 0,8 4 0 0 0,7 2 0 0 0,1-1 0 0 0,-2-2 0 0 0,0 0 0 0 0,-2-1 0 0 0,-3-1 0 0 0,1-1 0 0 0,-1 0 0 0 0,-2 0 0 0 0,-3 0 0 0 0,-1 0 0 0 0,-2 0 0 0 0,0-1 0 0 0,-1 1 0 0 0,-1 0 0 0 0,1 0 0 0 0,0 0 0 0 0,-1 0 0 0 0,1 0 0 0 0,0 0 0 0 0,0 0 0 0 0,0 0 0 0 0,0 0 0 0 0,0 0 0 0 0,0 0 0 0 0,1 0 0 0 0,-1 4 0 0 0,0 2 0 0 0,0-1 0 0 0,0-1 0 0 0,0-1 0 0 0,4-1 0 0 0,1-1 0 0 0,1-1 0 0 0,-2 0 0 0 0,-1 0 0 0 0,-1 0 0 0 0,-1 0 0 0 0,-1 0 0 0 0,0-1 0 0 0,0 1 0 0 0,0 0 0 0 0,4 0 0 0 0,1 0 0 0 0,0 0 0 0 0,0 0 0 0 0,-2 0 0 0 0,-2 0 0 0 0,0 0 0 0 0,0 0 0 0 0,-1 0 0 0 0,0-4 0 0 0,0-1 0 0 0,0 0 0 0 0,-1 0 0 0 0,1 2 0 0 0,0 2 0 0 0,0 0 0 0 0,0 0 0 0 0,0 1 0 0 0,0 0 0 0 0,1 1 0 0 0,-1-1 0 0 0,0 0 0 0 0,0 0 0 0 0,-4 4 0 0 0,-2 2 0 0 0,1-1 0 0 0,1-1 0 0 0,1-1 0 0 0,1-1 0 0 0,1-1 0 0 0,1-1 0 0 0,-4-4 0 0 0,-5-1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12"/>
    </inkml:context>
    <inkml:brush xml:id="br0">
      <inkml:brushProperty name="width" value="0.1" units="cm"/>
      <inkml:brushProperty name="height" value="0.1" units="cm"/>
      <inkml:brushProperty name="color" value="#E71224"/>
    </inkml:brush>
  </inkml:definitions>
  <inkml:trace contextRef="#ctx0" brushRef="#br0">25479 14129 16383 0 0,'9'0'0'0'0,"6"0"0"0"0,9 4 0 0 0,4 1 0 0 0,2 5 0 0 0,4 3 0 0 0,4 1 0 0 0,0 1 0 0 0,2 3 0 0 0,1-2 0 0 0,-1 0 0 0 0,5 2 0 0 0,-2-3 0 0 0,1 1 0 0 0,0 2 0 0 0,-3-3 0 0 0,4 1 0 0 0,3-3 0 0 0,-3-3 0 0 0,3 0 0 0 0,1-1 0 0 0,1-2 0 0 0,0 1 0 0 0,4 4 0 0 0,1 0 0 0 0,-1-2 0 0 0,-1-3 0 0 0,-2-3 0 0 0,-1 3 0 0 0,3 3 0 0 0,1 1 0 0 0,-1 2 0 0 0,3 3 0 0 0,5-1 0 0 0,-1-3 0 0 0,-2-4 0 0 0,2 1 0 0 0,2 3 0 0 0,-1 0 0 0 0,2 1 0 0 0,2-1 0 0 0,2-2 0 0 0,3 0 0 0 0,-4 4 0 0 0,-3-2 0 0 0,-2 2 0 0 0,3-1 0 0 0,-7-4 0 0 0,-4 2 0 0 0,-4-2 0 0 0,-1-2 0 0 0,-1-2 0 0 0,0-3 0 0 0,0 0 0 0 0,0 2 0 0 0,5 1 0 0 0,-3 0 0 0 0,-2-1 0 0 0,5 3 0 0 0,0 0 0 0 0,0-1 0 0 0,-4-2 0 0 0,1 3 0 0 0,1 0 0 0 0,0-1 0 0 0,3-2 0 0 0,2-1 0 0 0,-5-1 0 0 0,-3-2 0 0 0,-1 1 0 0 0,-4-2 0 0 0,3 1 0 0 0,-3 4 0 0 0,-3 1 0 0 0,-1 0 0 0 0,6-1 0 0 0,-1-1 0 0 0,0-1 0 0 0,2-1 0 0 0,-3-1 0 0 0,-1 4 0 0 0,6 2 0 0 0,-2-1 0 0 0,0 3 0 0 0,0 0 0 0 0,-3-1 0 0 0,-1-2 0 0 0,-2-2 0 0 0,-1 3 0 0 0,2 0 0 0 0,-2 0 0 0 0,0-2 0 0 0,-1-2 0 0 0,-3 0 0 0 0,0-2 0 0 0,-1 1 0 0 0,2-1 0 0 0,-1-1 0 0 0,-2 1 0 0 0,18 4 0 0 0,5 1 0 0 0,4 4 0 0 0,-2 1 0 0 0,-8-2 0 0 0,-8-2 0 0 0,-6-2 0 0 0,-6 2 0 0 0,-3 1 0 0 0,-3-2 0 0 0,0 3 0 0 0,0 0 0 0 0,-1-1 0 0 0,5 2 0 0 0,2-1 0 0 0,0-1 0 0 0,3 2 0 0 0,0 0 0 0 0,-1-3 0 0 0,3-1 0 0 0,-1-2 0 0 0,-2 3 0 0 0,2 0 0 0 0,0-1 0 0 0,-2 3 0 0 0,-2 0 0 0 0,2-1 0 0 0,0 2 0 0 0,-1-1 0 0 0,2-1 0 0 0,4 2 0 0 0,0 0 0 0 0,-2-2 0 0 0,2-3 0 0 0,-2-1 0 0 0,-2-1 0 0 0,-3-1 0 0 0,2 3 0 0 0,0 1 0 0 0,-1 0 0 0 0,2-2 0 0 0,0 0 0 0 0,-1-1 0 0 0,-3 3 0 0 0,4 0 0 0 0,-1 1 0 0 0,-1-2 0 0 0,-2-2 0 0 0,3 0 0 0 0,0-1 0 0 0,-1-1 0 0 0,-2 0 0 0 0,-1 0 0 0 0,-2 0 0 0 0,0-1 0 0 0,3 5 0 0 0,2 2 0 0 0,-1-1 0 0 0,3-1 0 0 0,0-1 0 0 0,3-1 0 0 0,-1-1 0 0 0,-1-1 0 0 0,-3 0 0 0 0,-2 0 0 0 0,-2 0 0 0 0,-1 0 0 0 0,-1-1 0 0 0,0 1 0 0 0,-1 0 0 0 0,1 0 0 0 0,-1 0 0 0 0,1 0 0 0 0,0 0 0 0 0,0 0 0 0 0,0 0 0 0 0,0 0 0 0 0,0 0 0 0 0,0 0 0 0 0,0 0 0 0 0,0 0 0 0 0,0 0 0 0 0,1 0 0 0 0,-1 0 0 0 0,0 0 0 0 0,0 0 0 0 0,0 0 0 0 0,0 0 0 0 0,0 0 0 0 0,0 0 0 0 0,0 0 0 0 0,4 0 0 0 0,10 0 0 0 0,2 0 0 0 0,-1 0 0 0 0,-4 0 0 0 0,-3 4 0 0 0,-4 2 0 0 0,3-1 0 0 0,-1-1 0 0 0,-1-1 0 0 0,-1-1 0 0 0,-2-1 0 0 0,8 3 0 0 0,1 2 0 0 0,0 3 0 0 0,-3 0 0 0 0,-2-1 0 0 0,1 2 0 0 0,4 3 0 0 0,1 0 0 0 0,1-2 0 0 0,-1-4 0 0 0,-2 2 0 0 0,1-2 0 0 0,-2 4 0 0 0,3-2 0 0 0,-2 3 0 0 0,-2-1 0 0 0,-2-2 0 0 0,-3-3 0 0 0,-1-3 0 0 0,-2-1 0 0 0,0-1 0 0 0,0-1 0 0 0,0-1 0 0 0,-5 5 0 0 0,-5 1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29T22:33:09.413"/>
    </inkml:context>
    <inkml:brush xml:id="br0">
      <inkml:brushProperty name="width" value="0.1" units="cm"/>
      <inkml:brushProperty name="height" value="0.1" units="cm"/>
      <inkml:brushProperty name="color" value="#E71224"/>
    </inkml:brush>
  </inkml:definitions>
  <inkml:trace contextRef="#ctx0" brushRef="#br0">25876 15832 16383 0 0,'4'0'0'0'0,"10"0"0"0"0,6 0 0 0 0,4 0 0 0 0,6 0 0 0 0,2 0 0 0 0,0-4 0 0 0,3-2 0 0 0,-2 1 0 0 0,-1 1 0 0 0,2 1 0 0 0,-1-3 0 0 0,7 0 0 0 0,-1 0 0 0 0,-1 2 0 0 0,4-3 0 0 0,3-4 0 0 0,-1-1 0 0 0,3 3 0 0 0,3-2 0 0 0,-4 1 0 0 0,-1 2 0 0 0,4 3 0 0 0,-3 1 0 0 0,0-1 0 0 0,4-1 0 0 0,-3 1 0 0 0,0-3 0 0 0,3 0 0 0 0,-2 1 0 0 0,-2-2 0 0 0,-4 1 0 0 0,-1 1 0 0 0,1-2 0 0 0,-3 0 0 0 0,4-2 0 0 0,3 1 0 0 0,-2 2 0 0 0,0-2 0 0 0,0 1 0 0 0,-3 2 0 0 0,3-2 0 0 0,-1-3 0 0 0,-4 0 0 0 0,4 2 0 0 0,2-2 0 0 0,-2 3 0 0 0,-4 1 0 0 0,3-1 0 0 0,-1 0 0 0 0,1-2 0 0 0,1 1 0 0 0,-3 2 0 0 0,0-1 0 0 0,6 0 0 0 0,-1 2 0 0 0,-4-2 0 0 0,-1 0 0 0 0,-3 3 0 0 0,0-3 0 0 0,-1 1 0 0 0,0-3 0 0 0,-1 1 0 0 0,-3 2 0 0 0,2-2 0 0 0,2 1 0 0 0,1 2 0 0 0,1 2 0 0 0,-2-2 0 0 0,-2 0 0 0 0,0-3 0 0 0,4 0 0 0 0,-2 3 0 0 0,-2-3 0 0 0,6-3 0 0 0,-1 0 0 0 0,-3 3 0 0 0,6-1 0 0 0,-1 1 0 0 0,-4 2 0 0 0,5-1 0 0 0,-1 0 0 0 0,-3 3 0 0 0,4-3 0 0 0,-1 1 0 0 0,-3 1 0 0 0,-5 3 0 0 0,5-3 0 0 0,1-4 0 0 0,-4-1 0 0 0,2-1 0 0 0,-2 1 0 0 0,-3 2 0 0 0,5-1 0 0 0,1-2 0 0 0,-2 0 0 0 0,1 3 0 0 0,-2-1 0 0 0,-2 1 0 0 0,1-2 0 0 0,-2-2 0 0 0,-1 0 0 0 0,-2-1 0 0 0,2-2 0 0 0,0 2 0 0 0,-2-1 0 0 0,7 3 0 0 0,2 3 0 0 0,-2-1 0 0 0,1-2 0 0 0,-1 1 0 0 0,-4-2 0 0 0,6-3 0 0 0,1 3 0 0 0,-3-2 0 0 0,-3 3 0 0 0,1 3 0 0 0,-2-1 0 0 0,-1 2 0 0 0,6-2 0 0 0,0-3 0 0 0,-1 1 0 0 0,1 2 0 0 0,2-1 0 0 0,-1 2 0 0 0,1-1 0 0 0,2 0 0 0 0,-2 3 0 0 0,-3-2 0 0 0,4-3 0 0 0,0 1 0 0 0,-3 2 0 0 0,0-1 0 0 0,-2 1 0 0 0,2 3 0 0 0,6-2 0 0 0,0 0 0 0 0,-3 3 0 0 0,4-3 0 0 0,-2 1 0 0 0,-3 1 0 0 0,-5 2 0 0 0,0-2 0 0 0,3 0 0 0 0,-1 2 0 0 0,1 0 0 0 0,3-1 0 0 0,-1-1 0 0 0,1 1 0 0 0,-3 2 0 0 0,-3 1 0 0 0,5-3 0 0 0,3 0 0 0 0,0 1 0 0 0,-4 1 0 0 0,0 1 0 0 0,-2 1 0 0 0,-4-2 0 0 0,6-2 0 0 0,-1 1 0 0 0,-1 1 0 0 0,1-3 0 0 0,-2 0 0 0 0,-3 1 0 0 0,2-2 0 0 0,-1-1 0 0 0,-3 2 0 0 0,3-2 0 0 0,-1 1 0 0 0,-1 1 0 0 0,2-2 0 0 0,-1 0 0 0 0,3-1 0 0 0,-1-1 0 0 0,-2 3 0 0 0,-2-2 0 0 0,-2 1 0 0 0,2-2 0 0 0,0 1 0 0 0,-1-2 0 0 0,3 1 0 0 0,0 2 0 0 0,-1-1 0 0 0,-2 1 0 0 0,-2 2 0 0 0,-1 2 0 0 0,-2 2 0 0 0,1 2 0 0 0,-2-4 0 0 0,1 0 0 0 0,0-4 0 0 0,0 0 0 0 0,-1 1 0 0 0,1 2 0 0 0,0 2 0 0 0,0-2 0 0 0,0 0 0 0 0,0 1 0 0 0,1 1 0 0 0,-1-3 0 0 0,0 0 0 0 0,0 1 0 0 0,0 2 0 0 0,0 1 0 0 0,0 1 0 0 0,0 2 0 0 0,0 0 0 0 0,0 0 0 0 0,4 0 0 0 0,2 0 0 0 0,-1 1 0 0 0,-1-1 0 0 0,-1-4 0 0 0,-1-2 0 0 0,-1 1 0 0 0,0 1 0 0 0,-1 1 0 0 0,0 1 0 0 0,-1 1 0 0 0,1 1 0 0 0,0 0 0 0 0,0 0 0 0 0,0 0 0 0 0,0 1 0 0 0,0-1 0 0 0,0 0 0 0 0,0 0 0 0 0,0 0 0 0 0,0-4 0 0 0,0-2 0 0 0,0 1 0 0 0,0 1 0 0 0,0 1 0 0 0,-4 1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5304F-4C22-E94A-8B83-1E2C5625552D}" type="datetimeFigureOut">
              <a:rPr lang="en-US" smtClean="0"/>
              <a:t>4/30/2021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38059-7FC8-0F4B-8EAD-64018D1192AB}" type="slidenum">
              <a:rPr lang="en-US" smtClean="0"/>
              <a:t>‹#›</a:t>
            </a:fld>
            <a:endParaRPr lang="en-US"/>
          </a:p>
        </p:txBody>
      </p:sp>
    </p:spTree>
    <p:extLst>
      <p:ext uri="{BB962C8B-B14F-4D97-AF65-F5344CB8AC3E}">
        <p14:creationId xmlns:p14="http://schemas.microsoft.com/office/powerpoint/2010/main" val="60785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Added task 12 to accommodate for some new bugs identified late in this sprint</a:t>
            </a:r>
          </a:p>
        </p:txBody>
      </p:sp>
      <p:sp>
        <p:nvSpPr>
          <p:cNvPr id="4" name="Slide Number Placeholder 3"/>
          <p:cNvSpPr>
            <a:spLocks noGrp="1"/>
          </p:cNvSpPr>
          <p:nvPr>
            <p:ph type="sldNum" sz="quarter" idx="5"/>
          </p:nvPr>
        </p:nvSpPr>
        <p:spPr/>
        <p:txBody>
          <a:bodyPr/>
          <a:lstStyle/>
          <a:p>
            <a:fld id="{48038059-7FC8-0F4B-8EAD-64018D1192AB}" type="slidenum">
              <a:rPr lang="en-US" smtClean="0"/>
              <a:t>30</a:t>
            </a:fld>
            <a:endParaRPr lang="en-US"/>
          </a:p>
        </p:txBody>
      </p:sp>
    </p:spTree>
    <p:extLst>
      <p:ext uri="{BB962C8B-B14F-4D97-AF65-F5344CB8AC3E}">
        <p14:creationId xmlns:p14="http://schemas.microsoft.com/office/powerpoint/2010/main" val="293287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Added task 12 to accommodate for some new bugs identified late in this sprint</a:t>
            </a:r>
          </a:p>
        </p:txBody>
      </p:sp>
      <p:sp>
        <p:nvSpPr>
          <p:cNvPr id="4" name="Slide Number Placeholder 3"/>
          <p:cNvSpPr>
            <a:spLocks noGrp="1"/>
          </p:cNvSpPr>
          <p:nvPr>
            <p:ph type="sldNum" sz="quarter" idx="5"/>
          </p:nvPr>
        </p:nvSpPr>
        <p:spPr/>
        <p:txBody>
          <a:bodyPr/>
          <a:lstStyle/>
          <a:p>
            <a:fld id="{48038059-7FC8-0F4B-8EAD-64018D1192AB}" type="slidenum">
              <a:rPr lang="en-US" smtClean="0"/>
              <a:t>31</a:t>
            </a:fld>
            <a:endParaRPr lang="en-US"/>
          </a:p>
        </p:txBody>
      </p:sp>
    </p:spTree>
    <p:extLst>
      <p:ext uri="{BB962C8B-B14F-4D97-AF65-F5344CB8AC3E}">
        <p14:creationId xmlns:p14="http://schemas.microsoft.com/office/powerpoint/2010/main" val="495252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previous supervisor meeting, we split the burndown chart into individual tasks from each user story</a:t>
            </a:r>
          </a:p>
        </p:txBody>
      </p:sp>
      <p:sp>
        <p:nvSpPr>
          <p:cNvPr id="4" name="Slide Number Placeholder 3"/>
          <p:cNvSpPr>
            <a:spLocks noGrp="1"/>
          </p:cNvSpPr>
          <p:nvPr>
            <p:ph type="sldNum" sz="quarter" idx="5"/>
          </p:nvPr>
        </p:nvSpPr>
        <p:spPr/>
        <p:txBody>
          <a:bodyPr/>
          <a:lstStyle/>
          <a:p>
            <a:fld id="{48038059-7FC8-0F4B-8EAD-64018D1192AB}" type="slidenum">
              <a:rPr lang="en-US" smtClean="0"/>
              <a:t>33</a:t>
            </a:fld>
            <a:endParaRPr lang="en-US"/>
          </a:p>
        </p:txBody>
      </p:sp>
    </p:spTree>
    <p:extLst>
      <p:ext uri="{BB962C8B-B14F-4D97-AF65-F5344CB8AC3E}">
        <p14:creationId xmlns:p14="http://schemas.microsoft.com/office/powerpoint/2010/main" val="2724076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79067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50361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9858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4/30/2021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26076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4/30/2021</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096237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4/30/2021</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243991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28363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4/30/2021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83463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4/30/2021</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20655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737484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52005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53850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41721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00222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Date Placeholder 7"/>
          <p:cNvSpPr>
            <a:spLocks noGrp="1"/>
          </p:cNvSpPr>
          <p:nvPr>
            <p:ph type="dt" sz="half" idx="10"/>
          </p:nvPr>
        </p:nvSpPr>
        <p:spPr/>
        <p:txBody>
          <a:bodyPr/>
          <a:lstStyle/>
          <a:p>
            <a:fld id="{846CE7D5-CF57-46EF-B807-FDD0502418D4}" type="datetimeFigureOut">
              <a:rPr lang="en-US" smtClean="0"/>
              <a:t>4/30/2021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35448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Date Placeholder 1"/>
          <p:cNvSpPr>
            <a:spLocks noGrp="1"/>
          </p:cNvSpPr>
          <p:nvPr>
            <p:ph type="dt" sz="half" idx="10"/>
          </p:nvPr>
        </p:nvSpPr>
        <p:spPr/>
        <p:txBody>
          <a:bodyPr/>
          <a:lstStyle/>
          <a:p>
            <a:fld id="{846CE7D5-CF57-46EF-B807-FDD0502418D4}" type="datetimeFigureOut">
              <a:rPr lang="en-US" smtClean="0"/>
              <a:t>4/30/2021</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0891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a:p>
        </p:txBody>
      </p:sp>
      <p:sp>
        <p:nvSpPr>
          <p:cNvPr id="2" name="Date Placeholder 1"/>
          <p:cNvSpPr>
            <a:spLocks noGrp="1"/>
          </p:cNvSpPr>
          <p:nvPr>
            <p:ph type="dt" sz="half" idx="10"/>
          </p:nvPr>
        </p:nvSpPr>
        <p:spPr/>
        <p:txBody>
          <a:bodyPr/>
          <a:lstStyle/>
          <a:p>
            <a:fld id="{846CE7D5-CF57-46EF-B807-FDD0502418D4}" type="datetimeFigureOut">
              <a:rPr lang="en-US" smtClean="0"/>
              <a:t>4/30/2021</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89649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6CE7D5-CF57-46EF-B807-FDD0502418D4}"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52040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46CE7D5-CF57-46EF-B807-FDD0502418D4}" type="datetimeFigureOut">
              <a:rPr lang="en-US" smtClean="0"/>
              <a:t>4/30/2021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7900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46CE7D5-CF57-46EF-B807-FDD0502418D4}" type="datetimeFigureOut">
              <a:rPr lang="en-US" smtClean="0"/>
              <a:t>4/30/2021</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12391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46CE7D5-CF57-46EF-B807-FDD0502418D4}" type="datetimeFigureOut">
              <a:rPr lang="en-US" smtClean="0"/>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1463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46CE7D5-CF57-46EF-B807-FDD0502418D4}" type="datetimeFigureOut">
              <a:rPr lang="en-US" smtClean="0"/>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9129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4/30/2021</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5803005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smtClean="0"/>
              <a:pPr/>
              <a:t>4/30/2021</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405935476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9.png"/><Relationship Id="rId2" Type="http://schemas.openxmlformats.org/officeDocument/2006/relationships/notesSlide" Target="../notesSlides/notesSlide1.xml"/><Relationship Id="rId16"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26.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customXml" Target="../ink/ink4.xml"/><Relationship Id="rId1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cs typeface="Calibri Light"/>
              </a:rPr>
              <a:t>Increment 3</a:t>
            </a:r>
            <a:endParaRPr lang="en-US"/>
          </a:p>
        </p:txBody>
      </p:sp>
      <p:sp>
        <p:nvSpPr>
          <p:cNvPr id="3" name="Subtitle 2"/>
          <p:cNvSpPr>
            <a:spLocks noGrp="1"/>
          </p:cNvSpPr>
          <p:nvPr>
            <p:ph type="subTitle" idx="1"/>
          </p:nvPr>
        </p:nvSpPr>
        <p:spPr/>
        <p:txBody>
          <a:bodyPr/>
          <a:lstStyle/>
          <a:p>
            <a:r>
              <a:rPr lang="en-US"/>
              <a:t>Group 44</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75A01F-C5B9-BA47-A1F5-F65550D02606}"/>
              </a:ext>
            </a:extLst>
          </p:cNvPr>
          <p:cNvSpPr>
            <a:spLocks noGrp="1"/>
          </p:cNvSpPr>
          <p:nvPr>
            <p:ph type="title"/>
          </p:nvPr>
        </p:nvSpPr>
        <p:spPr/>
        <p:txBody>
          <a:bodyPr/>
          <a:lstStyle/>
          <a:p>
            <a:r>
              <a:rPr lang="en-US"/>
              <a:t>Application</a:t>
            </a:r>
          </a:p>
        </p:txBody>
      </p:sp>
      <p:sp>
        <p:nvSpPr>
          <p:cNvPr id="7" name="Text Placeholder 6">
            <a:extLst>
              <a:ext uri="{FF2B5EF4-FFF2-40B4-BE49-F238E27FC236}">
                <a16:creationId xmlns:a16="http://schemas.microsoft.com/office/drawing/2014/main" id="{77177091-D6C7-744B-843B-992A26EC34F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9189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8" name="Rectangle 27">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Correct + Value + Fit For Purpose</a:t>
            </a:r>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Can re-calculate TORA/TODA/ASDA/LDA and show visually.</a:t>
            </a:r>
          </a:p>
        </p:txBody>
      </p:sp>
      <p:pic>
        <p:nvPicPr>
          <p:cNvPr id="3" name="Picture 3" descr="Graphical user interface&#10;&#10;Description automatically generated">
            <a:extLst>
              <a:ext uri="{FF2B5EF4-FFF2-40B4-BE49-F238E27FC236}">
                <a16:creationId xmlns:a16="http://schemas.microsoft.com/office/drawing/2014/main" id="{3381F14F-63E6-4C91-B20C-A37A2C8D5B8F}"/>
              </a:ext>
            </a:extLst>
          </p:cNvPr>
          <p:cNvPicPr>
            <a:picLocks noChangeAspect="1"/>
          </p:cNvPicPr>
          <p:nvPr/>
        </p:nvPicPr>
        <p:blipFill>
          <a:blip r:embed="rId2"/>
          <a:stretch>
            <a:fillRect/>
          </a:stretch>
        </p:blipFill>
        <p:spPr>
          <a:xfrm>
            <a:off x="1260270" y="252315"/>
            <a:ext cx="9847796" cy="3816950"/>
          </a:xfrm>
          <a:prstGeom prst="rect">
            <a:avLst/>
          </a:prstGeom>
        </p:spPr>
      </p:pic>
      <p:sp>
        <p:nvSpPr>
          <p:cNvPr id="7" name="TextBox 6">
            <a:extLst>
              <a:ext uri="{FF2B5EF4-FFF2-40B4-BE49-F238E27FC236}">
                <a16:creationId xmlns:a16="http://schemas.microsoft.com/office/drawing/2014/main" id="{58ED3A1A-E86D-430F-95EF-235ADCE22FA6}"/>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3314839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8" name="Rectangle 27">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Value + Fit For Purpose</a:t>
            </a:r>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Can import/export runway and obstruction configurations</a:t>
            </a:r>
          </a:p>
        </p:txBody>
      </p:sp>
      <p:pic>
        <p:nvPicPr>
          <p:cNvPr id="5" name="Picture 5" descr="Graphical user interface, text, application&#10;&#10;Description automatically generated">
            <a:extLst>
              <a:ext uri="{FF2B5EF4-FFF2-40B4-BE49-F238E27FC236}">
                <a16:creationId xmlns:a16="http://schemas.microsoft.com/office/drawing/2014/main" id="{B4149719-88AD-49E9-931D-EC2ABEC2E5F6}"/>
              </a:ext>
            </a:extLst>
          </p:cNvPr>
          <p:cNvPicPr>
            <a:picLocks noChangeAspect="1"/>
          </p:cNvPicPr>
          <p:nvPr/>
        </p:nvPicPr>
        <p:blipFill>
          <a:blip r:embed="rId2"/>
          <a:stretch>
            <a:fillRect/>
          </a:stretch>
        </p:blipFill>
        <p:spPr>
          <a:xfrm>
            <a:off x="5050251" y="153114"/>
            <a:ext cx="2021638" cy="1524913"/>
          </a:xfrm>
          <a:prstGeom prst="rect">
            <a:avLst/>
          </a:prstGeom>
        </p:spPr>
      </p:pic>
      <p:pic>
        <p:nvPicPr>
          <p:cNvPr id="4" name="Picture 4" descr="A screenshot of a computer&#10;&#10;Description automatically generated">
            <a:extLst>
              <a:ext uri="{FF2B5EF4-FFF2-40B4-BE49-F238E27FC236}">
                <a16:creationId xmlns:a16="http://schemas.microsoft.com/office/drawing/2014/main" id="{F3A351DA-53E9-4F7E-9EE2-9629AB5B1C5E}"/>
              </a:ext>
            </a:extLst>
          </p:cNvPr>
          <p:cNvPicPr>
            <a:picLocks noChangeAspect="1"/>
          </p:cNvPicPr>
          <p:nvPr/>
        </p:nvPicPr>
        <p:blipFill>
          <a:blip r:embed="rId3"/>
          <a:stretch>
            <a:fillRect/>
          </a:stretch>
        </p:blipFill>
        <p:spPr>
          <a:xfrm>
            <a:off x="1195402" y="1431983"/>
            <a:ext cx="4707222" cy="2758590"/>
          </a:xfrm>
          <a:prstGeom prst="rect">
            <a:avLst/>
          </a:prstGeom>
        </p:spPr>
      </p:pic>
      <p:pic>
        <p:nvPicPr>
          <p:cNvPr id="6" name="Picture 6" descr="Graphical user interface&#10;&#10;Description automatically generated">
            <a:extLst>
              <a:ext uri="{FF2B5EF4-FFF2-40B4-BE49-F238E27FC236}">
                <a16:creationId xmlns:a16="http://schemas.microsoft.com/office/drawing/2014/main" id="{0623BD60-C927-4838-94D4-B5ED2283229C}"/>
              </a:ext>
            </a:extLst>
          </p:cNvPr>
          <p:cNvPicPr>
            <a:picLocks noChangeAspect="1"/>
          </p:cNvPicPr>
          <p:nvPr/>
        </p:nvPicPr>
        <p:blipFill>
          <a:blip r:embed="rId4"/>
          <a:stretch>
            <a:fillRect/>
          </a:stretch>
        </p:blipFill>
        <p:spPr>
          <a:xfrm>
            <a:off x="6122139" y="1550863"/>
            <a:ext cx="4660758" cy="2669514"/>
          </a:xfrm>
          <a:prstGeom prst="rect">
            <a:avLst/>
          </a:prstGeom>
        </p:spPr>
      </p:pic>
    </p:spTree>
    <p:extLst>
      <p:ext uri="{BB962C8B-B14F-4D97-AF65-F5344CB8AC3E}">
        <p14:creationId xmlns:p14="http://schemas.microsoft.com/office/powerpoint/2010/main" val="3952387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Value + Fit For Purpose</a:t>
            </a:r>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Can view broken down calculations to verify and compare with manually done ones.</a:t>
            </a:r>
          </a:p>
        </p:txBody>
      </p:sp>
      <p:pic>
        <p:nvPicPr>
          <p:cNvPr id="4" name="Picture 4" descr="Graphical user interface, table&#10;&#10;Description automatically generated">
            <a:extLst>
              <a:ext uri="{FF2B5EF4-FFF2-40B4-BE49-F238E27FC236}">
                <a16:creationId xmlns:a16="http://schemas.microsoft.com/office/drawing/2014/main" id="{54865375-6CA7-409D-BC1A-36F5CB66B2AB}"/>
              </a:ext>
            </a:extLst>
          </p:cNvPr>
          <p:cNvPicPr>
            <a:picLocks noChangeAspect="1"/>
          </p:cNvPicPr>
          <p:nvPr/>
        </p:nvPicPr>
        <p:blipFill>
          <a:blip r:embed="rId2"/>
          <a:stretch>
            <a:fillRect/>
          </a:stretch>
        </p:blipFill>
        <p:spPr>
          <a:xfrm>
            <a:off x="2912327" y="220453"/>
            <a:ext cx="5874834" cy="4047460"/>
          </a:xfrm>
          <a:prstGeom prst="rect">
            <a:avLst/>
          </a:prstGeom>
        </p:spPr>
      </p:pic>
    </p:spTree>
    <p:extLst>
      <p:ext uri="{BB962C8B-B14F-4D97-AF65-F5344CB8AC3E}">
        <p14:creationId xmlns:p14="http://schemas.microsoft.com/office/powerpoint/2010/main" val="232414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Good User Experience</a:t>
            </a:r>
            <a:endParaRPr lang="en-US"/>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Helpful error messages upon mistakes</a:t>
            </a:r>
          </a:p>
        </p:txBody>
      </p:sp>
      <p:pic>
        <p:nvPicPr>
          <p:cNvPr id="4" name="Picture 4" descr="Graphical user interface, application, Word&#10;&#10;Description automatically generated">
            <a:extLst>
              <a:ext uri="{FF2B5EF4-FFF2-40B4-BE49-F238E27FC236}">
                <a16:creationId xmlns:a16="http://schemas.microsoft.com/office/drawing/2014/main" id="{1B87B652-7696-4661-B0CA-9BB59B33FD48}"/>
              </a:ext>
            </a:extLst>
          </p:cNvPr>
          <p:cNvPicPr>
            <a:picLocks noChangeAspect="1"/>
          </p:cNvPicPr>
          <p:nvPr/>
        </p:nvPicPr>
        <p:blipFill>
          <a:blip r:embed="rId2"/>
          <a:stretch>
            <a:fillRect/>
          </a:stretch>
        </p:blipFill>
        <p:spPr>
          <a:xfrm>
            <a:off x="282498" y="880439"/>
            <a:ext cx="6999248" cy="2411539"/>
          </a:xfrm>
          <a:prstGeom prst="rect">
            <a:avLst/>
          </a:prstGeom>
        </p:spPr>
      </p:pic>
      <p:pic>
        <p:nvPicPr>
          <p:cNvPr id="5" name="Picture 5" descr="Graphical user interface, application&#10;&#10;Description automatically generated">
            <a:extLst>
              <a:ext uri="{FF2B5EF4-FFF2-40B4-BE49-F238E27FC236}">
                <a16:creationId xmlns:a16="http://schemas.microsoft.com/office/drawing/2014/main" id="{A94F8552-66DE-4257-A6B6-A34035ADAE73}"/>
              </a:ext>
            </a:extLst>
          </p:cNvPr>
          <p:cNvPicPr>
            <a:picLocks noChangeAspect="1"/>
          </p:cNvPicPr>
          <p:nvPr/>
        </p:nvPicPr>
        <p:blipFill>
          <a:blip r:embed="rId3"/>
          <a:stretch>
            <a:fillRect/>
          </a:stretch>
        </p:blipFill>
        <p:spPr>
          <a:xfrm>
            <a:off x="7856034" y="2253300"/>
            <a:ext cx="3245004" cy="1682328"/>
          </a:xfrm>
          <a:prstGeom prst="rect">
            <a:avLst/>
          </a:prstGeom>
        </p:spPr>
      </p:pic>
      <p:pic>
        <p:nvPicPr>
          <p:cNvPr id="6" name="Picture 6" descr="Graphical user interface, text, application&#10;&#10;Description automatically generated">
            <a:extLst>
              <a:ext uri="{FF2B5EF4-FFF2-40B4-BE49-F238E27FC236}">
                <a16:creationId xmlns:a16="http://schemas.microsoft.com/office/drawing/2014/main" id="{494AFA8E-BD08-48E1-8580-6A73DAC2B538}"/>
              </a:ext>
            </a:extLst>
          </p:cNvPr>
          <p:cNvPicPr>
            <a:picLocks noChangeAspect="1"/>
          </p:cNvPicPr>
          <p:nvPr/>
        </p:nvPicPr>
        <p:blipFill>
          <a:blip r:embed="rId4"/>
          <a:stretch>
            <a:fillRect/>
          </a:stretch>
        </p:blipFill>
        <p:spPr>
          <a:xfrm>
            <a:off x="8051180" y="248019"/>
            <a:ext cx="3161370" cy="1631984"/>
          </a:xfrm>
          <a:prstGeom prst="rect">
            <a:avLst/>
          </a:prstGeom>
        </p:spPr>
      </p:pic>
    </p:spTree>
    <p:extLst>
      <p:ext uri="{BB962C8B-B14F-4D97-AF65-F5344CB8AC3E}">
        <p14:creationId xmlns:p14="http://schemas.microsoft.com/office/powerpoint/2010/main" val="2009401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Good User Experience</a:t>
            </a:r>
            <a:endParaRPr lang="en-US"/>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Log of changes so you can stay up to date on the state of the runways/obstructions</a:t>
            </a:r>
          </a:p>
        </p:txBody>
      </p:sp>
      <p:pic>
        <p:nvPicPr>
          <p:cNvPr id="4" name="Picture 4" descr="Graphical user interface, text, application, email&#10;&#10;Description automatically generated">
            <a:extLst>
              <a:ext uri="{FF2B5EF4-FFF2-40B4-BE49-F238E27FC236}">
                <a16:creationId xmlns:a16="http://schemas.microsoft.com/office/drawing/2014/main" id="{D51F51E0-8D40-4328-B16A-EC29C14FA4C7}"/>
              </a:ext>
            </a:extLst>
          </p:cNvPr>
          <p:cNvPicPr>
            <a:picLocks noChangeAspect="1"/>
          </p:cNvPicPr>
          <p:nvPr/>
        </p:nvPicPr>
        <p:blipFill>
          <a:blip r:embed="rId2"/>
          <a:stretch>
            <a:fillRect/>
          </a:stretch>
        </p:blipFill>
        <p:spPr>
          <a:xfrm>
            <a:off x="1797205" y="765915"/>
            <a:ext cx="8105078" cy="3207439"/>
          </a:xfrm>
          <a:prstGeom prst="rect">
            <a:avLst/>
          </a:prstGeom>
        </p:spPr>
      </p:pic>
    </p:spTree>
    <p:extLst>
      <p:ext uri="{BB962C8B-B14F-4D97-AF65-F5344CB8AC3E}">
        <p14:creationId xmlns:p14="http://schemas.microsoft.com/office/powerpoint/2010/main" val="557064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3">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5">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600754" y="1087374"/>
            <a:ext cx="8983489" cy="1000978"/>
          </a:xfrm>
        </p:spPr>
        <p:txBody>
          <a:bodyPr vert="horz" lIns="91440" tIns="45720" rIns="91440" bIns="45720" rtlCol="0">
            <a:normAutofit/>
          </a:bodyPr>
          <a:lstStyle/>
          <a:p>
            <a:r>
              <a:rPr lang="en-US" spc="-100"/>
              <a:t>Meets Requirements:</a:t>
            </a:r>
            <a:endParaRPr lang="en-US"/>
          </a:p>
        </p:txBody>
      </p:sp>
      <p:sp>
        <p:nvSpPr>
          <p:cNvPr id="23" name="Rectangle 27">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9">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31">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600753" y="2535446"/>
            <a:ext cx="8983489" cy="3554457"/>
          </a:xfrm>
        </p:spPr>
        <p:txBody>
          <a:bodyPr vert="horz" lIns="91440" tIns="45720" rIns="91440" bIns="45720" rtlCol="0">
            <a:normAutofit/>
          </a:bodyPr>
          <a:lstStyle/>
          <a:p>
            <a:r>
              <a:rPr lang="en-US">
                <a:solidFill>
                  <a:schemeClr val="tx1"/>
                </a:solidFill>
              </a:rPr>
              <a:t>Has met requirements 1-14</a:t>
            </a:r>
          </a:p>
          <a:p>
            <a:r>
              <a:rPr lang="en-US">
                <a:solidFill>
                  <a:schemeClr val="tx1"/>
                </a:solidFill>
              </a:rPr>
              <a:t>Has also met optional requirements 2, 4 &amp; 6</a:t>
            </a:r>
          </a:p>
        </p:txBody>
      </p:sp>
    </p:spTree>
    <p:extLst>
      <p:ext uri="{BB962C8B-B14F-4D97-AF65-F5344CB8AC3E}">
        <p14:creationId xmlns:p14="http://schemas.microsoft.com/office/powerpoint/2010/main" val="120371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9CE-1155-344F-ABAF-BEA054A0B8F0}"/>
              </a:ext>
            </a:extLst>
          </p:cNvPr>
          <p:cNvSpPr>
            <a:spLocks noGrp="1"/>
          </p:cNvSpPr>
          <p:nvPr>
            <p:ph type="title"/>
          </p:nvPr>
        </p:nvSpPr>
        <p:spPr/>
        <p:txBody>
          <a:bodyPr/>
          <a:lstStyle/>
          <a:p>
            <a:r>
              <a:rPr lang="en-US"/>
              <a:t>User Guide</a:t>
            </a:r>
          </a:p>
        </p:txBody>
      </p:sp>
      <p:sp>
        <p:nvSpPr>
          <p:cNvPr id="3" name="Text Placeholder 2">
            <a:extLst>
              <a:ext uri="{FF2B5EF4-FFF2-40B4-BE49-F238E27FC236}">
                <a16:creationId xmlns:a16="http://schemas.microsoft.com/office/drawing/2014/main" id="{17735D30-E0FB-DE42-9403-E1B811F89D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394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8" name="Rectangle 27">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9250D6-07B5-4E1F-8937-644C0167FDF7}"/>
              </a:ext>
            </a:extLst>
          </p:cNvPr>
          <p:cNvSpPr>
            <a:spLocks noGrp="1"/>
          </p:cNvSpPr>
          <p:nvPr>
            <p:ph type="title"/>
          </p:nvPr>
        </p:nvSpPr>
        <p:spPr>
          <a:xfrm>
            <a:off x="1069849" y="1298448"/>
            <a:ext cx="3258688" cy="3255264"/>
          </a:xfrm>
        </p:spPr>
        <p:txBody>
          <a:bodyPr vert="horz" lIns="91440" tIns="45720" rIns="91440" bIns="45720" rtlCol="0" anchor="b">
            <a:normAutofit/>
          </a:bodyPr>
          <a:lstStyle/>
          <a:p>
            <a:r>
              <a:rPr lang="en-US" sz="5500" spc="-100"/>
              <a:t>Clear, Concise, User Centred</a:t>
            </a:r>
          </a:p>
        </p:txBody>
      </p:sp>
      <p:sp>
        <p:nvSpPr>
          <p:cNvPr id="10" name="Content Placeholder 9">
            <a:extLst>
              <a:ext uri="{FF2B5EF4-FFF2-40B4-BE49-F238E27FC236}">
                <a16:creationId xmlns:a16="http://schemas.microsoft.com/office/drawing/2014/main" id="{A8B4DBB1-739C-40D2-B9D9-7FFF236C6179}"/>
              </a:ext>
            </a:extLst>
          </p:cNvPr>
          <p:cNvSpPr>
            <a:spLocks noGrp="1"/>
          </p:cNvSpPr>
          <p:nvPr>
            <p:ph idx="1"/>
          </p:nvPr>
        </p:nvSpPr>
        <p:spPr>
          <a:xfrm>
            <a:off x="1100015" y="4670246"/>
            <a:ext cx="3228521" cy="914400"/>
          </a:xfrm>
        </p:spPr>
        <p:txBody>
          <a:bodyPr vert="horz" lIns="91440" tIns="45720" rIns="91440" bIns="45720" rtlCol="0" anchor="t">
            <a:normAutofit/>
          </a:bodyPr>
          <a:lstStyle/>
          <a:p>
            <a:pPr marL="0" indent="0">
              <a:buNone/>
            </a:pPr>
            <a:r>
              <a:rPr lang="en-US" sz="2200">
                <a:solidFill>
                  <a:schemeClr val="accent1">
                    <a:lumMod val="20000"/>
                    <a:lumOff val="80000"/>
                  </a:schemeClr>
                </a:solidFill>
              </a:rPr>
              <a:t>(Document in documentation folder)</a:t>
            </a:r>
          </a:p>
        </p:txBody>
      </p:sp>
      <p:pic>
        <p:nvPicPr>
          <p:cNvPr id="4" name="Picture 4" descr="Graphical user interface, table&#10;&#10;Description automatically generated">
            <a:extLst>
              <a:ext uri="{FF2B5EF4-FFF2-40B4-BE49-F238E27FC236}">
                <a16:creationId xmlns:a16="http://schemas.microsoft.com/office/drawing/2014/main" id="{B29EB2BA-8FF5-4869-9D12-5C7912DEC02F}"/>
              </a:ext>
            </a:extLst>
          </p:cNvPr>
          <p:cNvPicPr>
            <a:picLocks noChangeAspect="1"/>
          </p:cNvPicPr>
          <p:nvPr/>
        </p:nvPicPr>
        <p:blipFill>
          <a:blip r:embed="rId2"/>
          <a:stretch>
            <a:fillRect/>
          </a:stretch>
        </p:blipFill>
        <p:spPr>
          <a:xfrm>
            <a:off x="5120640" y="1204338"/>
            <a:ext cx="6367271" cy="4441171"/>
          </a:xfrm>
          <a:prstGeom prst="rect">
            <a:avLst/>
          </a:prstGeom>
        </p:spPr>
      </p:pic>
      <p:sp>
        <p:nvSpPr>
          <p:cNvPr id="32" name="Rectangle 31">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8763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9CE-1155-344F-ABAF-BEA054A0B8F0}"/>
              </a:ext>
            </a:extLst>
          </p:cNvPr>
          <p:cNvSpPr>
            <a:spLocks noGrp="1"/>
          </p:cNvSpPr>
          <p:nvPr>
            <p:ph type="title"/>
          </p:nvPr>
        </p:nvSpPr>
        <p:spPr/>
        <p:txBody>
          <a:bodyPr/>
          <a:lstStyle/>
          <a:p>
            <a:r>
              <a:rPr lang="en-US"/>
              <a:t>Design and Planning</a:t>
            </a:r>
          </a:p>
        </p:txBody>
      </p:sp>
      <p:sp>
        <p:nvSpPr>
          <p:cNvPr id="3" name="Text Placeholder 2">
            <a:extLst>
              <a:ext uri="{FF2B5EF4-FFF2-40B4-BE49-F238E27FC236}">
                <a16:creationId xmlns:a16="http://schemas.microsoft.com/office/drawing/2014/main" id="{17735D30-E0FB-DE42-9403-E1B811F89D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63523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9CE-1155-344F-ABAF-BEA054A0B8F0}"/>
              </a:ext>
            </a:extLst>
          </p:cNvPr>
          <p:cNvSpPr>
            <a:spLocks noGrp="1"/>
          </p:cNvSpPr>
          <p:nvPr>
            <p:ph type="title"/>
          </p:nvPr>
        </p:nvSpPr>
        <p:spPr/>
        <p:txBody>
          <a:bodyPr/>
          <a:lstStyle/>
          <a:p>
            <a:r>
              <a:rPr lang="en-US"/>
              <a:t>Previous Planning Documentation</a:t>
            </a:r>
          </a:p>
        </p:txBody>
      </p:sp>
      <p:sp>
        <p:nvSpPr>
          <p:cNvPr id="3" name="Text Placeholder 2">
            <a:extLst>
              <a:ext uri="{FF2B5EF4-FFF2-40B4-BE49-F238E27FC236}">
                <a16:creationId xmlns:a16="http://schemas.microsoft.com/office/drawing/2014/main" id="{17735D30-E0FB-DE42-9403-E1B811F89D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88007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5CBD63-8F8F-47DC-9CE7-159E6161D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A0E3486-FD49-4921-B4F4-E5BB5C88A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3"/>
            <a:ext cx="357757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1">
            <a:extLst>
              <a:ext uri="{FF2B5EF4-FFF2-40B4-BE49-F238E27FC236}">
                <a16:creationId xmlns:a16="http://schemas.microsoft.com/office/drawing/2014/main" id="{201ACB63-725E-462C-8DD7-1A50182C758A}"/>
              </a:ext>
            </a:extLst>
          </p:cNvPr>
          <p:cNvSpPr>
            <a:spLocks noGrp="1"/>
          </p:cNvSpPr>
          <p:nvPr>
            <p:ph type="title"/>
          </p:nvPr>
        </p:nvSpPr>
        <p:spPr>
          <a:xfrm>
            <a:off x="252919" y="1123837"/>
            <a:ext cx="2947482" cy="1038177"/>
          </a:xfrm>
        </p:spPr>
        <p:txBody>
          <a:bodyPr vert="horz" lIns="91440" tIns="45720" rIns="91440" bIns="45720" rtlCol="0" anchor="b">
            <a:normAutofit/>
          </a:bodyPr>
          <a:lstStyle/>
          <a:p>
            <a:r>
              <a:rPr lang="en-US" sz="2400"/>
              <a:t>Storyboards</a:t>
            </a:r>
          </a:p>
        </p:txBody>
      </p:sp>
      <p:sp>
        <p:nvSpPr>
          <p:cNvPr id="5" name="TextBox 4">
            <a:extLst>
              <a:ext uri="{FF2B5EF4-FFF2-40B4-BE49-F238E27FC236}">
                <a16:creationId xmlns:a16="http://schemas.microsoft.com/office/drawing/2014/main" id="{03E4CACC-3CFA-4327-B6A2-0EB30BC5A795}"/>
              </a:ext>
            </a:extLst>
          </p:cNvPr>
          <p:cNvSpPr txBox="1"/>
          <p:nvPr/>
        </p:nvSpPr>
        <p:spPr>
          <a:xfrm>
            <a:off x="252920" y="2162014"/>
            <a:ext cx="2947482" cy="37442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nSpc>
                <a:spcPct val="90000"/>
              </a:lnSpc>
              <a:spcAft>
                <a:spcPts val="600"/>
              </a:spcAft>
              <a:buClr>
                <a:schemeClr val="accent1"/>
              </a:buClr>
              <a:buFont typeface="Wingdings 2" pitchFamily="18" charset="2"/>
              <a:buChar char=""/>
            </a:pPr>
            <a:r>
              <a:rPr lang="en-US" sz="1600">
                <a:solidFill>
                  <a:srgbClr val="FFFFFF"/>
                </a:solidFill>
              </a:rPr>
              <a:t>General storyboard/plan for tool GUI</a:t>
            </a:r>
          </a:p>
        </p:txBody>
      </p:sp>
      <p:pic>
        <p:nvPicPr>
          <p:cNvPr id="4" name="Picture 4" descr="A picture containing timeline&#10;&#10;Description automatically generated">
            <a:extLst>
              <a:ext uri="{FF2B5EF4-FFF2-40B4-BE49-F238E27FC236}">
                <a16:creationId xmlns:a16="http://schemas.microsoft.com/office/drawing/2014/main" id="{2F17FCA4-2158-45CF-8561-23E02F42B057}"/>
              </a:ext>
            </a:extLst>
          </p:cNvPr>
          <p:cNvPicPr>
            <a:picLocks noGrp="1" noChangeAspect="1"/>
          </p:cNvPicPr>
          <p:nvPr>
            <p:ph idx="1"/>
          </p:nvPr>
        </p:nvPicPr>
        <p:blipFill>
          <a:blip r:embed="rId2"/>
          <a:stretch>
            <a:fillRect/>
          </a:stretch>
        </p:blipFill>
        <p:spPr>
          <a:xfrm>
            <a:off x="4059935" y="1482128"/>
            <a:ext cx="7491363" cy="3876779"/>
          </a:xfrm>
          <a:prstGeom prst="rect">
            <a:avLst/>
          </a:prstGeom>
        </p:spPr>
      </p:pic>
      <p:sp>
        <p:nvSpPr>
          <p:cNvPr id="29" name="Rectangle 28">
            <a:extLst>
              <a:ext uri="{FF2B5EF4-FFF2-40B4-BE49-F238E27FC236}">
                <a16:creationId xmlns:a16="http://schemas.microsoft.com/office/drawing/2014/main" id="{83B4A72C-2924-4CE2-8674-7E02E182E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94932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5CBD63-8F8F-47DC-9CE7-159E6161D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A0E3486-FD49-4921-B4F4-E5BB5C88A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3"/>
            <a:ext cx="357757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885BEB3-E2CC-4F0F-91F2-6683DAC55552}"/>
              </a:ext>
            </a:extLst>
          </p:cNvPr>
          <p:cNvSpPr>
            <a:spLocks noGrp="1"/>
          </p:cNvSpPr>
          <p:nvPr>
            <p:ph type="title"/>
          </p:nvPr>
        </p:nvSpPr>
        <p:spPr>
          <a:xfrm>
            <a:off x="252919" y="1123837"/>
            <a:ext cx="2947482" cy="1038177"/>
          </a:xfrm>
        </p:spPr>
        <p:txBody>
          <a:bodyPr vert="horz" lIns="91440" tIns="45720" rIns="91440" bIns="45720" rtlCol="0" anchor="b">
            <a:normAutofit/>
          </a:bodyPr>
          <a:lstStyle/>
          <a:p>
            <a:r>
              <a:rPr lang="en-US" sz="2400"/>
              <a:t>Storyboards</a:t>
            </a:r>
          </a:p>
        </p:txBody>
      </p:sp>
      <p:sp>
        <p:nvSpPr>
          <p:cNvPr id="5" name="TextBox 4">
            <a:extLst>
              <a:ext uri="{FF2B5EF4-FFF2-40B4-BE49-F238E27FC236}">
                <a16:creationId xmlns:a16="http://schemas.microsoft.com/office/drawing/2014/main" id="{B526E992-BE1C-4686-AC70-987368B81DAE}"/>
              </a:ext>
            </a:extLst>
          </p:cNvPr>
          <p:cNvSpPr txBox="1"/>
          <p:nvPr/>
        </p:nvSpPr>
        <p:spPr>
          <a:xfrm>
            <a:off x="252920" y="2162014"/>
            <a:ext cx="2947482" cy="37442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nSpc>
                <a:spcPct val="90000"/>
              </a:lnSpc>
              <a:spcAft>
                <a:spcPts val="600"/>
              </a:spcAft>
              <a:buClr>
                <a:schemeClr val="accent1"/>
              </a:buClr>
              <a:buFont typeface="Wingdings 2" pitchFamily="18" charset="2"/>
              <a:buChar char=""/>
            </a:pPr>
            <a:r>
              <a:rPr lang="en-US" sz="1600">
                <a:solidFill>
                  <a:srgbClr val="FFFFFF"/>
                </a:solidFill>
              </a:rPr>
              <a:t>Storyboard for Config Panel</a:t>
            </a:r>
          </a:p>
        </p:txBody>
      </p:sp>
      <p:pic>
        <p:nvPicPr>
          <p:cNvPr id="4" name="Picture 4" descr="Diagram&#10;&#10;Description automatically generated">
            <a:extLst>
              <a:ext uri="{FF2B5EF4-FFF2-40B4-BE49-F238E27FC236}">
                <a16:creationId xmlns:a16="http://schemas.microsoft.com/office/drawing/2014/main" id="{484ABB9B-5584-49E4-83D4-D10DDA57F97C}"/>
              </a:ext>
            </a:extLst>
          </p:cNvPr>
          <p:cNvPicPr>
            <a:picLocks noGrp="1" noChangeAspect="1"/>
          </p:cNvPicPr>
          <p:nvPr>
            <p:ph idx="1"/>
          </p:nvPr>
        </p:nvPicPr>
        <p:blipFill>
          <a:blip r:embed="rId2"/>
          <a:stretch>
            <a:fillRect/>
          </a:stretch>
        </p:blipFill>
        <p:spPr>
          <a:xfrm>
            <a:off x="4059935" y="1454036"/>
            <a:ext cx="7491363" cy="3932964"/>
          </a:xfrm>
          <a:prstGeom prst="rect">
            <a:avLst/>
          </a:prstGeom>
        </p:spPr>
      </p:pic>
      <p:sp>
        <p:nvSpPr>
          <p:cNvPr id="29" name="Rectangle 28">
            <a:extLst>
              <a:ext uri="{FF2B5EF4-FFF2-40B4-BE49-F238E27FC236}">
                <a16:creationId xmlns:a16="http://schemas.microsoft.com/office/drawing/2014/main" id="{83B4A72C-2924-4CE2-8674-7E02E182E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9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6303C9E-7FEB-4B4A-AB15-EAA46DA316CB}"/>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Storyboards – History Log</a:t>
            </a:r>
          </a:p>
        </p:txBody>
      </p:sp>
      <p:pic>
        <p:nvPicPr>
          <p:cNvPr id="4" name="Picture 4" descr="Graphical user interface&#10;&#10;Description automatically generated">
            <a:extLst>
              <a:ext uri="{FF2B5EF4-FFF2-40B4-BE49-F238E27FC236}">
                <a16:creationId xmlns:a16="http://schemas.microsoft.com/office/drawing/2014/main" id="{41F3320E-A8AB-4B0E-BE80-229CE9EA117E}"/>
              </a:ext>
            </a:extLst>
          </p:cNvPr>
          <p:cNvPicPr>
            <a:picLocks noGrp="1" noChangeAspect="1"/>
          </p:cNvPicPr>
          <p:nvPr>
            <p:ph idx="1"/>
          </p:nvPr>
        </p:nvPicPr>
        <p:blipFill>
          <a:blip r:embed="rId2"/>
          <a:stretch>
            <a:fillRect/>
          </a:stretch>
        </p:blipFill>
        <p:spPr>
          <a:xfrm>
            <a:off x="2604823" y="484632"/>
            <a:ext cx="7567567" cy="3556755"/>
          </a:xfrm>
          <a:prstGeom prst="rect">
            <a:avLst/>
          </a:prstGeom>
        </p:spPr>
      </p:pic>
    </p:spTree>
    <p:extLst>
      <p:ext uri="{BB962C8B-B14F-4D97-AF65-F5344CB8AC3E}">
        <p14:creationId xmlns:p14="http://schemas.microsoft.com/office/powerpoint/2010/main" val="1101584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1">
            <a:extLst>
              <a:ext uri="{FF2B5EF4-FFF2-40B4-BE49-F238E27FC236}">
                <a16:creationId xmlns:a16="http://schemas.microsoft.com/office/drawing/2014/main" id="{55A534A7-518F-4169-BA7A-AFAFAAF4B1AD}"/>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500" spc="-100"/>
              <a:t>Storyboards – showing calculations</a:t>
            </a:r>
          </a:p>
        </p:txBody>
      </p:sp>
      <p:pic>
        <p:nvPicPr>
          <p:cNvPr id="2" name="Picture 2" descr="Diagram&#10;&#10;Description automatically generated">
            <a:extLst>
              <a:ext uri="{FF2B5EF4-FFF2-40B4-BE49-F238E27FC236}">
                <a16:creationId xmlns:a16="http://schemas.microsoft.com/office/drawing/2014/main" id="{D54CE406-38CB-4D7B-8CAF-85C484D4FAEC}"/>
              </a:ext>
            </a:extLst>
          </p:cNvPr>
          <p:cNvPicPr>
            <a:picLocks noChangeAspect="1"/>
          </p:cNvPicPr>
          <p:nvPr/>
        </p:nvPicPr>
        <p:blipFill rotWithShape="1">
          <a:blip r:embed="rId2"/>
          <a:srcRect t="8478" r="164" b="20000"/>
          <a:stretch/>
        </p:blipFill>
        <p:spPr>
          <a:xfrm>
            <a:off x="1063691" y="976186"/>
            <a:ext cx="4789994" cy="2573646"/>
          </a:xfrm>
          <a:prstGeom prst="rect">
            <a:avLst/>
          </a:prstGeom>
        </p:spPr>
      </p:pic>
      <p:pic>
        <p:nvPicPr>
          <p:cNvPr id="3" name="Picture 3" descr="Diagram, letter&#10;&#10;Description automatically generated">
            <a:extLst>
              <a:ext uri="{FF2B5EF4-FFF2-40B4-BE49-F238E27FC236}">
                <a16:creationId xmlns:a16="http://schemas.microsoft.com/office/drawing/2014/main" id="{068919E6-41B2-4DC8-9024-63412C7AF3B3}"/>
              </a:ext>
            </a:extLst>
          </p:cNvPr>
          <p:cNvPicPr>
            <a:picLocks noChangeAspect="1"/>
          </p:cNvPicPr>
          <p:nvPr/>
        </p:nvPicPr>
        <p:blipFill>
          <a:blip r:embed="rId3"/>
          <a:stretch>
            <a:fillRect/>
          </a:stretch>
        </p:blipFill>
        <p:spPr>
          <a:xfrm>
            <a:off x="6362142" y="484632"/>
            <a:ext cx="4742340" cy="3556755"/>
          </a:xfrm>
          <a:prstGeom prst="rect">
            <a:avLst/>
          </a:prstGeom>
        </p:spPr>
      </p:pic>
    </p:spTree>
    <p:extLst>
      <p:ext uri="{BB962C8B-B14F-4D97-AF65-F5344CB8AC3E}">
        <p14:creationId xmlns:p14="http://schemas.microsoft.com/office/powerpoint/2010/main" val="1241770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6BA9E82-EC3A-4BD3-B925-9683BAA63F09}"/>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Storyboards – exporting data</a:t>
            </a:r>
          </a:p>
        </p:txBody>
      </p:sp>
      <p:pic>
        <p:nvPicPr>
          <p:cNvPr id="5" name="Picture 4">
            <a:extLst>
              <a:ext uri="{FF2B5EF4-FFF2-40B4-BE49-F238E27FC236}">
                <a16:creationId xmlns:a16="http://schemas.microsoft.com/office/drawing/2014/main" id="{E64DD4E4-451A-2A40-86F4-2767B6552F63}"/>
              </a:ext>
            </a:extLst>
          </p:cNvPr>
          <p:cNvPicPr>
            <a:picLocks noChangeAspect="1"/>
          </p:cNvPicPr>
          <p:nvPr/>
        </p:nvPicPr>
        <p:blipFill>
          <a:blip r:embed="rId2"/>
          <a:stretch>
            <a:fillRect/>
          </a:stretch>
        </p:blipFill>
        <p:spPr>
          <a:xfrm>
            <a:off x="1087518" y="484632"/>
            <a:ext cx="4742340" cy="3556755"/>
          </a:xfrm>
          <a:prstGeom prst="rect">
            <a:avLst/>
          </a:prstGeom>
        </p:spPr>
      </p:pic>
      <p:pic>
        <p:nvPicPr>
          <p:cNvPr id="6" name="Picture 5">
            <a:extLst>
              <a:ext uri="{FF2B5EF4-FFF2-40B4-BE49-F238E27FC236}">
                <a16:creationId xmlns:a16="http://schemas.microsoft.com/office/drawing/2014/main" id="{41A0A7C5-451A-EC43-B872-95FDBD92054A}"/>
              </a:ext>
            </a:extLst>
          </p:cNvPr>
          <p:cNvPicPr>
            <a:picLocks noChangeAspect="1"/>
          </p:cNvPicPr>
          <p:nvPr/>
        </p:nvPicPr>
        <p:blipFill>
          <a:blip r:embed="rId3"/>
          <a:stretch>
            <a:fillRect/>
          </a:stretch>
        </p:blipFill>
        <p:spPr>
          <a:xfrm>
            <a:off x="6385619" y="484632"/>
            <a:ext cx="4695386" cy="3556755"/>
          </a:xfrm>
          <a:prstGeom prst="rect">
            <a:avLst/>
          </a:prstGeom>
        </p:spPr>
      </p:pic>
    </p:spTree>
    <p:extLst>
      <p:ext uri="{BB962C8B-B14F-4D97-AF65-F5344CB8AC3E}">
        <p14:creationId xmlns:p14="http://schemas.microsoft.com/office/powerpoint/2010/main" val="247681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81F5A-8FA4-4219-BF0C-03635599A023}"/>
              </a:ext>
            </a:extLst>
          </p:cNvPr>
          <p:cNvSpPr>
            <a:spLocks noGrp="1"/>
          </p:cNvSpPr>
          <p:nvPr>
            <p:ph type="title"/>
          </p:nvPr>
        </p:nvSpPr>
        <p:spPr/>
        <p:txBody>
          <a:bodyPr/>
          <a:lstStyle/>
          <a:p>
            <a:r>
              <a:rPr lang="en-US">
                <a:cs typeface="Calibri Light"/>
              </a:rPr>
              <a:t>Storyboards – viewing broken down calculations</a:t>
            </a:r>
            <a:endParaRPr lang="en-US"/>
          </a:p>
        </p:txBody>
      </p:sp>
      <p:pic>
        <p:nvPicPr>
          <p:cNvPr id="4" name="Picture 4">
            <a:extLst>
              <a:ext uri="{FF2B5EF4-FFF2-40B4-BE49-F238E27FC236}">
                <a16:creationId xmlns:a16="http://schemas.microsoft.com/office/drawing/2014/main" id="{868F2B8C-A615-4A05-B10D-A4CD4924454C}"/>
              </a:ext>
            </a:extLst>
          </p:cNvPr>
          <p:cNvPicPr>
            <a:picLocks noGrp="1" noChangeAspect="1"/>
          </p:cNvPicPr>
          <p:nvPr>
            <p:ph idx="1"/>
          </p:nvPr>
        </p:nvPicPr>
        <p:blipFill>
          <a:blip r:embed="rId2"/>
          <a:stretch>
            <a:fillRect/>
          </a:stretch>
        </p:blipFill>
        <p:spPr>
          <a:xfrm>
            <a:off x="3868738" y="1842500"/>
            <a:ext cx="7315200" cy="3163474"/>
          </a:xfrm>
        </p:spPr>
      </p:pic>
    </p:spTree>
    <p:extLst>
      <p:ext uri="{BB962C8B-B14F-4D97-AF65-F5344CB8AC3E}">
        <p14:creationId xmlns:p14="http://schemas.microsoft.com/office/powerpoint/2010/main" val="3740715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5CBD63-8F8F-47DC-9CE7-159E6161D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A0E3486-FD49-4921-B4F4-E5BB5C88A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3"/>
            <a:ext cx="357757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764FCDD-8615-4185-87A8-6274B103BBE5}"/>
              </a:ext>
            </a:extLst>
          </p:cNvPr>
          <p:cNvSpPr>
            <a:spLocks noGrp="1"/>
          </p:cNvSpPr>
          <p:nvPr>
            <p:ph type="title"/>
          </p:nvPr>
        </p:nvSpPr>
        <p:spPr>
          <a:xfrm>
            <a:off x="252919" y="1123837"/>
            <a:ext cx="2947482" cy="1038177"/>
          </a:xfrm>
        </p:spPr>
        <p:txBody>
          <a:bodyPr vert="horz" lIns="91440" tIns="45720" rIns="91440" bIns="45720" rtlCol="0" anchor="b">
            <a:normAutofit/>
          </a:bodyPr>
          <a:lstStyle/>
          <a:p>
            <a:r>
              <a:rPr lang="en-US" sz="2400"/>
              <a:t>Design – Design Choices</a:t>
            </a:r>
          </a:p>
        </p:txBody>
      </p:sp>
      <p:sp>
        <p:nvSpPr>
          <p:cNvPr id="5" name="TextBox 4">
            <a:extLst>
              <a:ext uri="{FF2B5EF4-FFF2-40B4-BE49-F238E27FC236}">
                <a16:creationId xmlns:a16="http://schemas.microsoft.com/office/drawing/2014/main" id="{8FE62951-3F3F-4E39-BE69-63A345124B1B}"/>
              </a:ext>
            </a:extLst>
          </p:cNvPr>
          <p:cNvSpPr txBox="1"/>
          <p:nvPr/>
        </p:nvSpPr>
        <p:spPr>
          <a:xfrm>
            <a:off x="252920" y="2162014"/>
            <a:ext cx="2947482" cy="37442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nSpc>
                <a:spcPct val="90000"/>
              </a:lnSpc>
              <a:spcAft>
                <a:spcPts val="600"/>
              </a:spcAft>
              <a:buClr>
                <a:schemeClr val="accent1"/>
              </a:buClr>
              <a:buFont typeface="Wingdings 2" pitchFamily="18" charset="2"/>
              <a:buChar char=""/>
            </a:pPr>
            <a:r>
              <a:rPr lang="en-US" sz="1600">
                <a:solidFill>
                  <a:srgbClr val="FFFFFF"/>
                </a:solidFill>
              </a:rPr>
              <a:t>Tree diagram for Obstruction XML files</a:t>
            </a:r>
          </a:p>
        </p:txBody>
      </p:sp>
      <p:pic>
        <p:nvPicPr>
          <p:cNvPr id="4" name="Picture 4" descr="Diagram&#10;&#10;Description automatically generated">
            <a:extLst>
              <a:ext uri="{FF2B5EF4-FFF2-40B4-BE49-F238E27FC236}">
                <a16:creationId xmlns:a16="http://schemas.microsoft.com/office/drawing/2014/main" id="{E3C7ABA0-8662-4D1F-B235-8B6E4DCFB9DA}"/>
              </a:ext>
            </a:extLst>
          </p:cNvPr>
          <p:cNvPicPr>
            <a:picLocks noGrp="1" noChangeAspect="1"/>
          </p:cNvPicPr>
          <p:nvPr>
            <p:ph idx="1"/>
          </p:nvPr>
        </p:nvPicPr>
        <p:blipFill>
          <a:blip r:embed="rId2"/>
          <a:stretch>
            <a:fillRect/>
          </a:stretch>
        </p:blipFill>
        <p:spPr>
          <a:xfrm>
            <a:off x="4506390" y="748145"/>
            <a:ext cx="6598452" cy="5344746"/>
          </a:xfrm>
          <a:prstGeom prst="rect">
            <a:avLst/>
          </a:prstGeom>
        </p:spPr>
      </p:pic>
      <p:sp>
        <p:nvSpPr>
          <p:cNvPr id="29" name="Rectangle 28">
            <a:extLst>
              <a:ext uri="{FF2B5EF4-FFF2-40B4-BE49-F238E27FC236}">
                <a16:creationId xmlns:a16="http://schemas.microsoft.com/office/drawing/2014/main" id="{83B4A72C-2924-4CE2-8674-7E02E182E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4483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5CBD63-8F8F-47DC-9CE7-159E6161D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A0E3486-FD49-4921-B4F4-E5BB5C88A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3"/>
            <a:ext cx="357757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6AD31C5C-54F4-43BA-9B33-AA20B939EF62}"/>
              </a:ext>
            </a:extLst>
          </p:cNvPr>
          <p:cNvSpPr txBox="1"/>
          <p:nvPr/>
        </p:nvSpPr>
        <p:spPr>
          <a:xfrm>
            <a:off x="252920" y="2162014"/>
            <a:ext cx="2947482" cy="37442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nSpc>
                <a:spcPct val="90000"/>
              </a:lnSpc>
              <a:spcAft>
                <a:spcPts val="600"/>
              </a:spcAft>
              <a:buClr>
                <a:schemeClr val="accent1"/>
              </a:buClr>
              <a:buFont typeface="Wingdings 2" pitchFamily="18" charset="2"/>
              <a:buChar char=""/>
            </a:pPr>
            <a:r>
              <a:rPr lang="en-US" sz="1600">
                <a:solidFill>
                  <a:srgbClr val="FFFFFF"/>
                </a:solidFill>
              </a:rPr>
              <a:t>Tree diagram for Runway XML files</a:t>
            </a:r>
          </a:p>
        </p:txBody>
      </p:sp>
      <p:pic>
        <p:nvPicPr>
          <p:cNvPr id="4" name="Picture 4" descr="Diagram&#10;&#10;Description automatically generated">
            <a:extLst>
              <a:ext uri="{FF2B5EF4-FFF2-40B4-BE49-F238E27FC236}">
                <a16:creationId xmlns:a16="http://schemas.microsoft.com/office/drawing/2014/main" id="{35149E18-7A6F-4D9D-B187-0932870321F0}"/>
              </a:ext>
            </a:extLst>
          </p:cNvPr>
          <p:cNvPicPr>
            <a:picLocks noGrp="1" noChangeAspect="1"/>
          </p:cNvPicPr>
          <p:nvPr>
            <p:ph idx="1"/>
          </p:nvPr>
        </p:nvPicPr>
        <p:blipFill>
          <a:blip r:embed="rId2"/>
          <a:stretch>
            <a:fillRect/>
          </a:stretch>
        </p:blipFill>
        <p:spPr>
          <a:xfrm>
            <a:off x="4059935" y="2315541"/>
            <a:ext cx="7491363" cy="2209953"/>
          </a:xfrm>
          <a:prstGeom prst="rect">
            <a:avLst/>
          </a:prstGeom>
        </p:spPr>
      </p:pic>
      <p:sp>
        <p:nvSpPr>
          <p:cNvPr id="29" name="Rectangle 28">
            <a:extLst>
              <a:ext uri="{FF2B5EF4-FFF2-40B4-BE49-F238E27FC236}">
                <a16:creationId xmlns:a16="http://schemas.microsoft.com/office/drawing/2014/main" id="{83B4A72C-2924-4CE2-8674-7E02E182E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1">
            <a:extLst>
              <a:ext uri="{FF2B5EF4-FFF2-40B4-BE49-F238E27FC236}">
                <a16:creationId xmlns:a16="http://schemas.microsoft.com/office/drawing/2014/main" id="{5BA8212C-5CDE-468A-9C3A-DB20D6C3A508}"/>
              </a:ext>
            </a:extLst>
          </p:cNvPr>
          <p:cNvSpPr>
            <a:spLocks noGrp="1"/>
          </p:cNvSpPr>
          <p:nvPr/>
        </p:nvSpPr>
        <p:spPr>
          <a:xfrm>
            <a:off x="252919" y="1123837"/>
            <a:ext cx="2947482" cy="103817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spcAft>
                <a:spcPts val="600"/>
              </a:spcAft>
            </a:pPr>
            <a:r>
              <a:rPr lang="en-US" sz="2400"/>
              <a:t>Design – Design Choices</a:t>
            </a:r>
          </a:p>
        </p:txBody>
      </p:sp>
    </p:spTree>
    <p:extLst>
      <p:ext uri="{BB962C8B-B14F-4D97-AF65-F5344CB8AC3E}">
        <p14:creationId xmlns:p14="http://schemas.microsoft.com/office/powerpoint/2010/main" val="4244145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A36B1-DA7D-4F39-A920-7ABCCAA146B9}"/>
              </a:ext>
            </a:extLst>
          </p:cNvPr>
          <p:cNvSpPr>
            <a:spLocks noGrp="1"/>
          </p:cNvSpPr>
          <p:nvPr>
            <p:ph type="title"/>
          </p:nvPr>
        </p:nvSpPr>
        <p:spPr/>
        <p:txBody>
          <a:bodyPr/>
          <a:lstStyle/>
          <a:p>
            <a:r>
              <a:rPr lang="en-US"/>
              <a:t>Old Class Diagram</a:t>
            </a:r>
          </a:p>
        </p:txBody>
      </p:sp>
      <p:pic>
        <p:nvPicPr>
          <p:cNvPr id="4" name="Picture 4">
            <a:extLst>
              <a:ext uri="{FF2B5EF4-FFF2-40B4-BE49-F238E27FC236}">
                <a16:creationId xmlns:a16="http://schemas.microsoft.com/office/drawing/2014/main" id="{4CA426A8-4D29-4600-8B54-C542ED89546B}"/>
              </a:ext>
            </a:extLst>
          </p:cNvPr>
          <p:cNvPicPr>
            <a:picLocks noGrp="1" noChangeAspect="1"/>
          </p:cNvPicPr>
          <p:nvPr>
            <p:ph idx="1"/>
          </p:nvPr>
        </p:nvPicPr>
        <p:blipFill>
          <a:blip r:embed="rId2"/>
          <a:stretch>
            <a:fillRect/>
          </a:stretch>
        </p:blipFill>
        <p:spPr>
          <a:xfrm>
            <a:off x="4055723" y="-110"/>
            <a:ext cx="7564899" cy="6979176"/>
          </a:xfrm>
        </p:spPr>
      </p:pic>
    </p:spTree>
    <p:extLst>
      <p:ext uri="{BB962C8B-B14F-4D97-AF65-F5344CB8AC3E}">
        <p14:creationId xmlns:p14="http://schemas.microsoft.com/office/powerpoint/2010/main" val="2660377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9CE-1155-344F-ABAF-BEA054A0B8F0}"/>
              </a:ext>
            </a:extLst>
          </p:cNvPr>
          <p:cNvSpPr>
            <a:spLocks noGrp="1"/>
          </p:cNvSpPr>
          <p:nvPr>
            <p:ph type="title"/>
          </p:nvPr>
        </p:nvSpPr>
        <p:spPr/>
        <p:txBody>
          <a:bodyPr/>
          <a:lstStyle/>
          <a:p>
            <a:r>
              <a:rPr lang="en-US"/>
              <a:t>Newer Planning Documentation</a:t>
            </a:r>
          </a:p>
        </p:txBody>
      </p:sp>
      <p:sp>
        <p:nvSpPr>
          <p:cNvPr id="3" name="Text Placeholder 2">
            <a:extLst>
              <a:ext uri="{FF2B5EF4-FFF2-40B4-BE49-F238E27FC236}">
                <a16:creationId xmlns:a16="http://schemas.microsoft.com/office/drawing/2014/main" id="{17735D30-E0FB-DE42-9403-E1B811F89D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05649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5A691C1-970B-434F-BABF-4D73E3CEC9DD}"/>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Storyboard – exporting to png</a:t>
            </a:r>
          </a:p>
        </p:txBody>
      </p:sp>
      <p:pic>
        <p:nvPicPr>
          <p:cNvPr id="4" name="Picture 4" descr="A picture containing graphical user interface&#10;&#10;Description automatically generated">
            <a:extLst>
              <a:ext uri="{FF2B5EF4-FFF2-40B4-BE49-F238E27FC236}">
                <a16:creationId xmlns:a16="http://schemas.microsoft.com/office/drawing/2014/main" id="{729E3456-FC79-4F12-A65F-7F5B2F56C3ED}"/>
              </a:ext>
            </a:extLst>
          </p:cNvPr>
          <p:cNvPicPr>
            <a:picLocks noGrp="1" noChangeAspect="1"/>
          </p:cNvPicPr>
          <p:nvPr>
            <p:ph idx="1"/>
          </p:nvPr>
        </p:nvPicPr>
        <p:blipFill>
          <a:blip r:embed="rId2"/>
          <a:stretch>
            <a:fillRect/>
          </a:stretch>
        </p:blipFill>
        <p:spPr>
          <a:xfrm>
            <a:off x="187043" y="643811"/>
            <a:ext cx="11520324" cy="3015373"/>
          </a:xfrm>
          <a:prstGeom prst="rect">
            <a:avLst/>
          </a:prstGeom>
        </p:spPr>
      </p:pic>
    </p:spTree>
    <p:extLst>
      <p:ext uri="{BB962C8B-B14F-4D97-AF65-F5344CB8AC3E}">
        <p14:creationId xmlns:p14="http://schemas.microsoft.com/office/powerpoint/2010/main" val="221276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D991E9C-CF78-431E-BCCF-BDD9B0003F4E}"/>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Storyboards - Hotkeys</a:t>
            </a:r>
          </a:p>
        </p:txBody>
      </p:sp>
      <p:pic>
        <p:nvPicPr>
          <p:cNvPr id="4" name="Picture 4" descr="Graphical user interface&#10;&#10;Description automatically generated">
            <a:extLst>
              <a:ext uri="{FF2B5EF4-FFF2-40B4-BE49-F238E27FC236}">
                <a16:creationId xmlns:a16="http://schemas.microsoft.com/office/drawing/2014/main" id="{DF4C000E-A2B7-4F4D-87A9-08F86185886C}"/>
              </a:ext>
            </a:extLst>
          </p:cNvPr>
          <p:cNvPicPr>
            <a:picLocks noGrp="1" noChangeAspect="1"/>
          </p:cNvPicPr>
          <p:nvPr>
            <p:ph idx="1"/>
          </p:nvPr>
        </p:nvPicPr>
        <p:blipFill>
          <a:blip r:embed="rId2"/>
          <a:stretch>
            <a:fillRect/>
          </a:stretch>
        </p:blipFill>
        <p:spPr>
          <a:xfrm>
            <a:off x="1582182" y="484632"/>
            <a:ext cx="9612850" cy="3556755"/>
          </a:xfrm>
          <a:prstGeom prst="rect">
            <a:avLst/>
          </a:prstGeom>
        </p:spPr>
      </p:pic>
    </p:spTree>
    <p:extLst>
      <p:ext uri="{BB962C8B-B14F-4D97-AF65-F5344CB8AC3E}">
        <p14:creationId xmlns:p14="http://schemas.microsoft.com/office/powerpoint/2010/main" val="1810890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E53F661-AD0A-4155-8AB8-493B7DE6A8DE}"/>
              </a:ext>
            </a:extLst>
          </p:cNvPr>
          <p:cNvSpPr>
            <a:spLocks noGrp="1"/>
          </p:cNvSpPr>
          <p:nvPr>
            <p:ph type="title"/>
          </p:nvPr>
        </p:nvSpPr>
        <p:spPr>
          <a:xfrm>
            <a:off x="865409" y="5083173"/>
            <a:ext cx="10210862" cy="1065690"/>
          </a:xfrm>
        </p:spPr>
        <p:txBody>
          <a:bodyPr vert="horz" lIns="91440" tIns="45720" rIns="91440" bIns="45720" rtlCol="0" anchor="b">
            <a:normAutofit/>
          </a:bodyPr>
          <a:lstStyle/>
          <a:p>
            <a:r>
              <a:rPr lang="en-US" sz="5500" spc="-100"/>
              <a:t>New class diagram sorted into MVC</a:t>
            </a:r>
          </a:p>
        </p:txBody>
      </p:sp>
      <p:pic>
        <p:nvPicPr>
          <p:cNvPr id="4" name="Picture 4" descr="A picture containing diagram&#10;&#10;Description automatically generated">
            <a:extLst>
              <a:ext uri="{FF2B5EF4-FFF2-40B4-BE49-F238E27FC236}">
                <a16:creationId xmlns:a16="http://schemas.microsoft.com/office/drawing/2014/main" id="{CC083E1E-3914-4547-83CF-A78D121D1B81}"/>
              </a:ext>
            </a:extLst>
          </p:cNvPr>
          <p:cNvPicPr>
            <a:picLocks noGrp="1" noChangeAspect="1"/>
          </p:cNvPicPr>
          <p:nvPr>
            <p:ph idx="1"/>
          </p:nvPr>
        </p:nvPicPr>
        <p:blipFill>
          <a:blip r:embed="rId2"/>
          <a:stretch>
            <a:fillRect/>
          </a:stretch>
        </p:blipFill>
        <p:spPr>
          <a:xfrm>
            <a:off x="964736" y="438168"/>
            <a:ext cx="9779083" cy="4848437"/>
          </a:xfrm>
          <a:prstGeom prst="rect">
            <a:avLst/>
          </a:prstGeom>
        </p:spPr>
      </p:pic>
    </p:spTree>
    <p:extLst>
      <p:ext uri="{BB962C8B-B14F-4D97-AF65-F5344CB8AC3E}">
        <p14:creationId xmlns:p14="http://schemas.microsoft.com/office/powerpoint/2010/main" val="1047648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DCD7B-BF7A-45A4-84FF-AFBE254ADA0B}"/>
              </a:ext>
            </a:extLst>
          </p:cNvPr>
          <p:cNvSpPr>
            <a:spLocks noGrp="1"/>
          </p:cNvSpPr>
          <p:nvPr>
            <p:ph type="title"/>
          </p:nvPr>
        </p:nvSpPr>
        <p:spPr>
          <a:xfrm>
            <a:off x="838200" y="95637"/>
            <a:ext cx="2270760" cy="5863203"/>
          </a:xfrm>
        </p:spPr>
        <p:txBody>
          <a:bodyPr/>
          <a:lstStyle/>
          <a:p>
            <a:r>
              <a:rPr lang="en-US">
                <a:cs typeface="Calibri Light"/>
              </a:rPr>
              <a:t>Scenarios</a:t>
            </a:r>
            <a:endParaRPr lang="en-US"/>
          </a:p>
        </p:txBody>
      </p:sp>
      <p:sp>
        <p:nvSpPr>
          <p:cNvPr id="3" name="Content Placeholder 2">
            <a:extLst>
              <a:ext uri="{FF2B5EF4-FFF2-40B4-BE49-F238E27FC236}">
                <a16:creationId xmlns:a16="http://schemas.microsoft.com/office/drawing/2014/main" id="{1BA2FB6D-450D-4171-B5B1-FF99F685EBF5}"/>
              </a:ext>
            </a:extLst>
          </p:cNvPr>
          <p:cNvSpPr>
            <a:spLocks noGrp="1"/>
          </p:cNvSpPr>
          <p:nvPr>
            <p:ph idx="1"/>
          </p:nvPr>
        </p:nvSpPr>
        <p:spPr>
          <a:xfrm>
            <a:off x="3383280" y="1305236"/>
            <a:ext cx="7970520" cy="4871727"/>
          </a:xfrm>
        </p:spPr>
        <p:txBody>
          <a:bodyPr vert="horz" lIns="91440" tIns="45720" rIns="91440" bIns="45720" rtlCol="0" anchor="t">
            <a:noAutofit/>
          </a:bodyPr>
          <a:lstStyle/>
          <a:p>
            <a:pPr>
              <a:lnSpc>
                <a:spcPct val="100000"/>
              </a:lnSpc>
            </a:pPr>
            <a:r>
              <a:rPr lang="en-US" sz="1400">
                <a:ea typeface="+mn-lt"/>
                <a:cs typeface="+mn-lt"/>
              </a:rPr>
              <a:t>User Story 1,2,3,5 and 8 - Using the Tool:</a:t>
            </a:r>
          </a:p>
          <a:p>
            <a:pPr lvl="1">
              <a:lnSpc>
                <a:spcPct val="100000"/>
              </a:lnSpc>
              <a:spcBef>
                <a:spcPts val="1200"/>
              </a:spcBef>
            </a:pPr>
            <a:r>
              <a:rPr lang="en-US" sz="1000">
                <a:ea typeface="+mn-lt"/>
                <a:cs typeface="+mn-lt"/>
              </a:rPr>
              <a:t>Rob has received a report of a Boeing 737 at one end of runway 27R</a:t>
            </a:r>
          </a:p>
          <a:p>
            <a:pPr lvl="1">
              <a:lnSpc>
                <a:spcPct val="100000"/>
              </a:lnSpc>
              <a:spcBef>
                <a:spcPts val="1200"/>
              </a:spcBef>
            </a:pPr>
            <a:r>
              <a:rPr lang="en-US" sz="1000">
                <a:ea typeface="+mn-lt"/>
                <a:cs typeface="+mn-lt"/>
              </a:rPr>
              <a:t>He selects 27R from the runway presets and Boeing 737 from the obstacle presets</a:t>
            </a:r>
          </a:p>
          <a:p>
            <a:pPr lvl="1">
              <a:lnSpc>
                <a:spcPct val="100000"/>
              </a:lnSpc>
              <a:spcBef>
                <a:spcPts val="1200"/>
              </a:spcBef>
            </a:pPr>
            <a:r>
              <a:rPr lang="en-US" sz="1000">
                <a:ea typeface="+mn-lt"/>
                <a:cs typeface="+mn-lt"/>
              </a:rPr>
              <a:t>He adjusts the position of the obstacle if it differs from the preset value</a:t>
            </a:r>
          </a:p>
          <a:p>
            <a:pPr lvl="1">
              <a:lnSpc>
                <a:spcPct val="100000"/>
              </a:lnSpc>
              <a:spcBef>
                <a:spcPts val="1200"/>
              </a:spcBef>
            </a:pPr>
            <a:r>
              <a:rPr lang="en-US" sz="1000">
                <a:ea typeface="+mn-lt"/>
                <a:cs typeface="+mn-lt"/>
              </a:rPr>
              <a:t>He presses the button to view the new calculations and the graphic of the runway updates to show the runway, the obstacle, and all recalculated values</a:t>
            </a:r>
          </a:p>
          <a:p>
            <a:pPr lvl="1">
              <a:lnSpc>
                <a:spcPct val="100000"/>
              </a:lnSpc>
              <a:spcBef>
                <a:spcPts val="1200"/>
              </a:spcBef>
            </a:pPr>
            <a:r>
              <a:rPr lang="en-US" sz="1000">
                <a:ea typeface="+mn-lt"/>
                <a:cs typeface="+mn-lt"/>
              </a:rPr>
              <a:t>A history log shows the changes that have been made since the last time something was rendered (so new runway and new obstacle)</a:t>
            </a:r>
          </a:p>
          <a:p>
            <a:pPr lvl="1">
              <a:lnSpc>
                <a:spcPct val="100000"/>
              </a:lnSpc>
              <a:spcBef>
                <a:spcPts val="1200"/>
              </a:spcBef>
            </a:pPr>
            <a:r>
              <a:rPr lang="en-US" sz="1000">
                <a:ea typeface="+mn-lt"/>
                <a:cs typeface="+mn-lt"/>
              </a:rPr>
              <a:t>He then chooses to see a broken-down view of the calculations so they can be compared to his colleague's manually calculated values.</a:t>
            </a:r>
          </a:p>
          <a:p>
            <a:pPr lvl="1">
              <a:lnSpc>
                <a:spcPct val="100000"/>
              </a:lnSpc>
              <a:spcBef>
                <a:spcPts val="1200"/>
              </a:spcBef>
            </a:pPr>
            <a:r>
              <a:rPr lang="en-US" sz="1000">
                <a:ea typeface="+mn-lt"/>
                <a:cs typeface="+mn-lt"/>
              </a:rPr>
              <a:t>He sees they line up and are correct and so makes the call to adjust the working area of the runway.</a:t>
            </a:r>
          </a:p>
          <a:p>
            <a:pPr>
              <a:lnSpc>
                <a:spcPct val="100000"/>
              </a:lnSpc>
            </a:pPr>
            <a:r>
              <a:rPr lang="en-US" sz="1400">
                <a:ea typeface="+mn-lt"/>
                <a:cs typeface="+mn-lt"/>
              </a:rPr>
              <a:t>User Story 4 - Importing Presets:</a:t>
            </a:r>
          </a:p>
          <a:p>
            <a:pPr lvl="1">
              <a:lnSpc>
                <a:spcPct val="100000"/>
              </a:lnSpc>
              <a:spcBef>
                <a:spcPts val="1200"/>
              </a:spcBef>
            </a:pPr>
            <a:r>
              <a:rPr lang="en-US" sz="1000">
                <a:ea typeface="+mn-lt"/>
                <a:cs typeface="+mn-lt"/>
              </a:rPr>
              <a:t>Rob has started work at a new airport and is setting up the tool on his personal computer.</a:t>
            </a:r>
          </a:p>
          <a:p>
            <a:pPr lvl="1">
              <a:lnSpc>
                <a:spcPct val="100000"/>
              </a:lnSpc>
              <a:spcBef>
                <a:spcPts val="1200"/>
              </a:spcBef>
            </a:pPr>
            <a:r>
              <a:rPr lang="en-US" sz="1000">
                <a:ea typeface="+mn-lt"/>
                <a:cs typeface="+mn-lt"/>
              </a:rPr>
              <a:t>He opens the tool and clears the existing presets.</a:t>
            </a:r>
          </a:p>
          <a:p>
            <a:pPr lvl="1">
              <a:lnSpc>
                <a:spcPct val="100000"/>
              </a:lnSpc>
              <a:spcBef>
                <a:spcPts val="1200"/>
              </a:spcBef>
            </a:pPr>
            <a:r>
              <a:rPr lang="en-US" sz="1000">
                <a:ea typeface="+mn-lt"/>
                <a:cs typeface="+mn-lt"/>
              </a:rPr>
              <a:t>The configuration fields all clear and saved presets from the airport he used to work at are removed.</a:t>
            </a:r>
          </a:p>
          <a:p>
            <a:pPr lvl="1">
              <a:lnSpc>
                <a:spcPct val="100000"/>
              </a:lnSpc>
              <a:spcBef>
                <a:spcPts val="1200"/>
              </a:spcBef>
            </a:pPr>
            <a:r>
              <a:rPr lang="en-US" sz="1000">
                <a:ea typeface="+mn-lt"/>
                <a:cs typeface="+mn-lt"/>
              </a:rPr>
              <a:t>He then tries to import existing data from XML and selects a list of runway/obstacle presets in XML to import.</a:t>
            </a:r>
          </a:p>
          <a:p>
            <a:pPr lvl="1">
              <a:lnSpc>
                <a:spcPct val="100000"/>
              </a:lnSpc>
              <a:spcBef>
                <a:spcPts val="1200"/>
              </a:spcBef>
            </a:pPr>
            <a:r>
              <a:rPr lang="en-US" sz="1000">
                <a:ea typeface="+mn-lt"/>
                <a:cs typeface="+mn-lt"/>
              </a:rPr>
              <a:t>The xml file gets imported and its file path is shown in the history.</a:t>
            </a:r>
          </a:p>
          <a:p>
            <a:pPr lvl="1">
              <a:lnSpc>
                <a:spcPct val="100000"/>
              </a:lnSpc>
              <a:spcBef>
                <a:spcPts val="1200"/>
              </a:spcBef>
            </a:pPr>
            <a:r>
              <a:rPr lang="en-US" sz="1000">
                <a:ea typeface="+mn-lt"/>
                <a:cs typeface="+mn-lt"/>
              </a:rPr>
              <a:t>The configuration fields fill with information from the imported file, and all the runways and common obstacles are available to select from the preset menu.</a:t>
            </a:r>
          </a:p>
          <a:p>
            <a:pPr marL="0" indent="0">
              <a:lnSpc>
                <a:spcPct val="100000"/>
              </a:lnSpc>
              <a:spcBef>
                <a:spcPts val="1200"/>
              </a:spcBef>
              <a:buNone/>
            </a:pPr>
            <a:endParaRPr lang="en-US" sz="1400">
              <a:cs typeface="Calibri"/>
            </a:endParaRPr>
          </a:p>
          <a:p>
            <a:pPr>
              <a:spcBef>
                <a:spcPts val="250"/>
              </a:spcBef>
            </a:pPr>
            <a:endParaRPr lang="en-US" sz="1600">
              <a:cs typeface="Calibri"/>
            </a:endParaRPr>
          </a:p>
        </p:txBody>
      </p:sp>
    </p:spTree>
    <p:extLst>
      <p:ext uri="{BB962C8B-B14F-4D97-AF65-F5344CB8AC3E}">
        <p14:creationId xmlns:p14="http://schemas.microsoft.com/office/powerpoint/2010/main" val="1515568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E0F2-59B0-4807-A943-69EBDC23473D}"/>
              </a:ext>
            </a:extLst>
          </p:cNvPr>
          <p:cNvSpPr>
            <a:spLocks noGrp="1"/>
          </p:cNvSpPr>
          <p:nvPr>
            <p:ph type="title"/>
          </p:nvPr>
        </p:nvSpPr>
        <p:spPr/>
        <p:txBody>
          <a:bodyPr/>
          <a:lstStyle/>
          <a:p>
            <a:r>
              <a:rPr lang="en-US">
                <a:cs typeface="Calibri Light"/>
              </a:rPr>
              <a:t>Scenarios</a:t>
            </a:r>
            <a:endParaRPr lang="en-US"/>
          </a:p>
        </p:txBody>
      </p:sp>
      <p:sp>
        <p:nvSpPr>
          <p:cNvPr id="3" name="Content Placeholder 2">
            <a:extLst>
              <a:ext uri="{FF2B5EF4-FFF2-40B4-BE49-F238E27FC236}">
                <a16:creationId xmlns:a16="http://schemas.microsoft.com/office/drawing/2014/main" id="{C484F699-235D-4925-B9CD-F2919E5C1C1E}"/>
              </a:ext>
            </a:extLst>
          </p:cNvPr>
          <p:cNvSpPr>
            <a:spLocks noGrp="1"/>
          </p:cNvSpPr>
          <p:nvPr>
            <p:ph idx="1"/>
          </p:nvPr>
        </p:nvSpPr>
        <p:spPr/>
        <p:txBody>
          <a:bodyPr vert="horz" lIns="91440" tIns="45720" rIns="91440" bIns="45720" rtlCol="0" anchor="t">
            <a:normAutofit/>
          </a:bodyPr>
          <a:lstStyle/>
          <a:p>
            <a:pPr>
              <a:lnSpc>
                <a:spcPct val="100000"/>
              </a:lnSpc>
              <a:spcBef>
                <a:spcPts val="250"/>
              </a:spcBef>
            </a:pPr>
            <a:r>
              <a:rPr lang="en-US" sz="1500">
                <a:cs typeface="Calibri"/>
              </a:rPr>
              <a:t>User Story 4 - Adding New Presets:</a:t>
            </a:r>
          </a:p>
          <a:p>
            <a:pPr lvl="1">
              <a:lnSpc>
                <a:spcPct val="100000"/>
              </a:lnSpc>
              <a:spcBef>
                <a:spcPts val="250"/>
              </a:spcBef>
            </a:pPr>
            <a:r>
              <a:rPr lang="en-US" sz="1100">
                <a:cs typeface="Calibri"/>
              </a:rPr>
              <a:t>Rob receives a report about an obstacle (12m tall, 12m wide, 3646m from the 27R threshold, and 0m from the </a:t>
            </a:r>
            <a:r>
              <a:rPr lang="en-US" sz="1100" err="1">
                <a:cs typeface="Calibri"/>
              </a:rPr>
              <a:t>centreline</a:t>
            </a:r>
            <a:r>
              <a:rPr lang="en-US" sz="1100">
                <a:cs typeface="Calibri"/>
              </a:rPr>
              <a:t>) on runway 27R at Heathrow, the airport he works at.</a:t>
            </a:r>
          </a:p>
          <a:p>
            <a:pPr lvl="1">
              <a:lnSpc>
                <a:spcPct val="100000"/>
              </a:lnSpc>
              <a:spcBef>
                <a:spcPts val="250"/>
              </a:spcBef>
            </a:pPr>
            <a:r>
              <a:rPr lang="en-US" sz="1100">
                <a:cs typeface="Calibri"/>
              </a:rPr>
              <a:t>Rob opens the tool and sees the runways from his airport available to choose from.</a:t>
            </a:r>
          </a:p>
          <a:p>
            <a:pPr lvl="1">
              <a:lnSpc>
                <a:spcPct val="100000"/>
              </a:lnSpc>
              <a:spcBef>
                <a:spcPts val="250"/>
              </a:spcBef>
            </a:pPr>
            <a:r>
              <a:rPr lang="en-US" sz="1100">
                <a:cs typeface="Calibri"/>
              </a:rPr>
              <a:t>Rob selects runway 27R from the existing presets.</a:t>
            </a:r>
          </a:p>
          <a:p>
            <a:pPr lvl="1">
              <a:lnSpc>
                <a:spcPct val="100000"/>
              </a:lnSpc>
              <a:spcBef>
                <a:spcPts val="250"/>
              </a:spcBef>
            </a:pPr>
            <a:r>
              <a:rPr lang="en-US" sz="1100">
                <a:cs typeface="Calibri"/>
              </a:rPr>
              <a:t>The fields fill in with the correct values for that runway.</a:t>
            </a:r>
          </a:p>
          <a:p>
            <a:pPr lvl="1">
              <a:lnSpc>
                <a:spcPct val="100000"/>
              </a:lnSpc>
              <a:spcBef>
                <a:spcPts val="250"/>
              </a:spcBef>
            </a:pPr>
            <a:r>
              <a:rPr lang="en-US" sz="1100">
                <a:cs typeface="Calibri"/>
              </a:rPr>
              <a:t>Rob inputs values to create a new obstacle and saves it.</a:t>
            </a:r>
          </a:p>
          <a:p>
            <a:pPr lvl="1">
              <a:lnSpc>
                <a:spcPct val="100000"/>
              </a:lnSpc>
              <a:spcBef>
                <a:spcPts val="250"/>
              </a:spcBef>
            </a:pPr>
            <a:r>
              <a:rPr lang="en-US" sz="1100">
                <a:cs typeface="Calibri"/>
              </a:rPr>
              <a:t>The obstacle is now added to the list of presets.</a:t>
            </a:r>
          </a:p>
          <a:p>
            <a:pPr>
              <a:lnSpc>
                <a:spcPct val="100000"/>
              </a:lnSpc>
              <a:spcBef>
                <a:spcPts val="250"/>
              </a:spcBef>
            </a:pPr>
            <a:r>
              <a:rPr lang="en-US" sz="1500">
                <a:cs typeface="Calibri"/>
              </a:rPr>
              <a:t>User Story 7 - Exporting Data:</a:t>
            </a:r>
          </a:p>
          <a:p>
            <a:pPr lvl="1">
              <a:lnSpc>
                <a:spcPct val="100000"/>
              </a:lnSpc>
              <a:spcBef>
                <a:spcPts val="250"/>
              </a:spcBef>
            </a:pPr>
            <a:r>
              <a:rPr lang="en-US" sz="1100">
                <a:cs typeface="Calibri"/>
              </a:rPr>
              <a:t>Rob has calculated the new values for the runway, and they are shown on the screen.</a:t>
            </a:r>
          </a:p>
          <a:p>
            <a:pPr lvl="1">
              <a:lnSpc>
                <a:spcPct val="100000"/>
              </a:lnSpc>
              <a:spcBef>
                <a:spcPts val="250"/>
              </a:spcBef>
            </a:pPr>
            <a:r>
              <a:rPr lang="en-US" sz="1100">
                <a:cs typeface="Calibri"/>
              </a:rPr>
              <a:t>He chooses to export the data (runway, obstacle, and new values)</a:t>
            </a:r>
          </a:p>
          <a:p>
            <a:pPr lvl="1">
              <a:lnSpc>
                <a:spcPct val="100000"/>
              </a:lnSpc>
              <a:spcBef>
                <a:spcPts val="250"/>
              </a:spcBef>
            </a:pPr>
            <a:r>
              <a:rPr lang="en-US" sz="1100">
                <a:cs typeface="Calibri"/>
              </a:rPr>
              <a:t>A file is created containing all the relevant information in an easily parse-able format (probably XML)</a:t>
            </a:r>
          </a:p>
          <a:p>
            <a:pPr>
              <a:lnSpc>
                <a:spcPct val="100000"/>
              </a:lnSpc>
              <a:spcBef>
                <a:spcPts val="250"/>
              </a:spcBef>
              <a:buFont typeface="Arial" panose="020B0604020202020204" pitchFamily="34" charset="0"/>
              <a:buChar char="•"/>
            </a:pPr>
            <a:r>
              <a:rPr lang="en-US" sz="1500">
                <a:cs typeface="Calibri"/>
              </a:rPr>
              <a:t>User Story 4 - Incorrect Preset Creation:</a:t>
            </a:r>
          </a:p>
          <a:p>
            <a:pPr lvl="1">
              <a:lnSpc>
                <a:spcPct val="100000"/>
              </a:lnSpc>
              <a:spcBef>
                <a:spcPts val="250"/>
              </a:spcBef>
              <a:buFont typeface="Arial" panose="020B0604020202020204" pitchFamily="34" charset="0"/>
              <a:buChar char="•"/>
            </a:pPr>
            <a:r>
              <a:rPr lang="en-US" sz="1100">
                <a:cs typeface="Calibri"/>
              </a:rPr>
              <a:t>Rob is creating a new runway but accidentally mistypes an E instead of a 3 into the TORA parameter and doesn't notice.</a:t>
            </a:r>
          </a:p>
          <a:p>
            <a:pPr lvl="1">
              <a:lnSpc>
                <a:spcPct val="100000"/>
              </a:lnSpc>
              <a:spcBef>
                <a:spcPts val="250"/>
              </a:spcBef>
              <a:buFont typeface="Arial" panose="020B0604020202020204" pitchFamily="34" charset="0"/>
              <a:buChar char="•"/>
            </a:pPr>
            <a:r>
              <a:rPr lang="en-US" sz="1100">
                <a:cs typeface="Calibri"/>
              </a:rPr>
              <a:t>When he tries to save it, an alert appears telling him that the runway parameters are incorrect.</a:t>
            </a:r>
          </a:p>
          <a:p>
            <a:pPr lvl="1">
              <a:lnSpc>
                <a:spcPct val="100000"/>
              </a:lnSpc>
              <a:spcBef>
                <a:spcPts val="250"/>
              </a:spcBef>
              <a:buFont typeface="Arial" panose="020B0604020202020204" pitchFamily="34" charset="0"/>
              <a:buChar char="•"/>
            </a:pPr>
            <a:r>
              <a:rPr lang="en-US" sz="1100">
                <a:cs typeface="Calibri"/>
              </a:rPr>
              <a:t>He goes back and changes the value to be correct and tries again.</a:t>
            </a:r>
          </a:p>
          <a:p>
            <a:pPr lvl="1">
              <a:lnSpc>
                <a:spcPct val="100000"/>
              </a:lnSpc>
              <a:spcBef>
                <a:spcPts val="250"/>
              </a:spcBef>
              <a:buFont typeface="Arial" panose="020B0604020202020204" pitchFamily="34" charset="0"/>
              <a:buChar char="•"/>
            </a:pPr>
            <a:r>
              <a:rPr lang="en-US" sz="1100">
                <a:cs typeface="Calibri"/>
              </a:rPr>
              <a:t>The runway saves correctly and can be seen from the preset list.</a:t>
            </a:r>
          </a:p>
        </p:txBody>
      </p:sp>
    </p:spTree>
    <p:extLst>
      <p:ext uri="{BB962C8B-B14F-4D97-AF65-F5344CB8AC3E}">
        <p14:creationId xmlns:p14="http://schemas.microsoft.com/office/powerpoint/2010/main" val="1595113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E0F2-59B0-4807-A943-69EBDC23473D}"/>
              </a:ext>
            </a:extLst>
          </p:cNvPr>
          <p:cNvSpPr>
            <a:spLocks noGrp="1"/>
          </p:cNvSpPr>
          <p:nvPr>
            <p:ph type="title"/>
          </p:nvPr>
        </p:nvSpPr>
        <p:spPr/>
        <p:txBody>
          <a:bodyPr/>
          <a:lstStyle/>
          <a:p>
            <a:r>
              <a:rPr lang="en-US">
                <a:cs typeface="Calibri Light"/>
              </a:rPr>
              <a:t>Scenarios</a:t>
            </a:r>
            <a:endParaRPr lang="en-US"/>
          </a:p>
        </p:txBody>
      </p:sp>
      <p:sp>
        <p:nvSpPr>
          <p:cNvPr id="3" name="Content Placeholder 2">
            <a:extLst>
              <a:ext uri="{FF2B5EF4-FFF2-40B4-BE49-F238E27FC236}">
                <a16:creationId xmlns:a16="http://schemas.microsoft.com/office/drawing/2014/main" id="{C484F699-235D-4925-B9CD-F2919E5C1C1E}"/>
              </a:ext>
            </a:extLst>
          </p:cNvPr>
          <p:cNvSpPr>
            <a:spLocks noGrp="1"/>
          </p:cNvSpPr>
          <p:nvPr>
            <p:ph idx="1"/>
          </p:nvPr>
        </p:nvSpPr>
        <p:spPr/>
        <p:txBody>
          <a:bodyPr vert="horz" lIns="91440" tIns="45720" rIns="91440" bIns="45720" rtlCol="0" anchor="t">
            <a:normAutofit/>
          </a:bodyPr>
          <a:lstStyle/>
          <a:p>
            <a:pPr>
              <a:lnSpc>
                <a:spcPct val="100000"/>
              </a:lnSpc>
              <a:spcBef>
                <a:spcPts val="250"/>
              </a:spcBef>
            </a:pPr>
            <a:r>
              <a:rPr lang="en-US" sz="1500">
                <a:cs typeface="Calibri"/>
              </a:rPr>
              <a:t>User Story 4 - Incorrect Import of Presets:</a:t>
            </a:r>
          </a:p>
          <a:p>
            <a:pPr lvl="1">
              <a:lnSpc>
                <a:spcPct val="100000"/>
              </a:lnSpc>
              <a:spcBef>
                <a:spcPts val="250"/>
              </a:spcBef>
            </a:pPr>
            <a:r>
              <a:rPr lang="en-US" sz="1100">
                <a:cs typeface="Calibri"/>
              </a:rPr>
              <a:t>Rob tries to import a list of presets but doesn't know that the file has a syntax error.</a:t>
            </a:r>
          </a:p>
          <a:p>
            <a:pPr lvl="1">
              <a:lnSpc>
                <a:spcPct val="100000"/>
              </a:lnSpc>
              <a:spcBef>
                <a:spcPts val="250"/>
              </a:spcBef>
            </a:pPr>
            <a:r>
              <a:rPr lang="en-US" sz="1100">
                <a:cs typeface="Calibri"/>
              </a:rPr>
              <a:t>When selecting it, an error dialogue appears telling him that the file can't be read.</a:t>
            </a:r>
          </a:p>
          <a:p>
            <a:pPr lvl="1">
              <a:lnSpc>
                <a:spcPct val="100000"/>
              </a:lnSpc>
              <a:spcBef>
                <a:spcPts val="250"/>
              </a:spcBef>
            </a:pPr>
            <a:r>
              <a:rPr lang="en-US" sz="1100">
                <a:cs typeface="Calibri"/>
              </a:rPr>
              <a:t>He then fixes the syntax error and tries again, and the file is imported correctly.</a:t>
            </a:r>
          </a:p>
          <a:p>
            <a:pPr>
              <a:lnSpc>
                <a:spcPct val="100000"/>
              </a:lnSpc>
              <a:spcBef>
                <a:spcPts val="250"/>
              </a:spcBef>
            </a:pPr>
            <a:r>
              <a:rPr lang="en-US" sz="1500">
                <a:cs typeface="Calibri"/>
              </a:rPr>
              <a:t>User Story4 - Empty Import of Presets:</a:t>
            </a:r>
          </a:p>
          <a:p>
            <a:pPr lvl="1">
              <a:lnSpc>
                <a:spcPct val="100000"/>
              </a:lnSpc>
              <a:spcBef>
                <a:spcPts val="250"/>
              </a:spcBef>
            </a:pPr>
            <a:r>
              <a:rPr lang="en-US" sz="1100">
                <a:cs typeface="Calibri"/>
              </a:rPr>
              <a:t>Rob tries to import a list of presets but doesn't know that it's empty.</a:t>
            </a:r>
          </a:p>
          <a:p>
            <a:pPr lvl="1">
              <a:lnSpc>
                <a:spcPct val="100000"/>
              </a:lnSpc>
              <a:spcBef>
                <a:spcPts val="250"/>
              </a:spcBef>
            </a:pPr>
            <a:r>
              <a:rPr lang="en-US" sz="1100">
                <a:cs typeface="Calibri"/>
              </a:rPr>
              <a:t>After selecting it an error dialogue appears telling him that nothing new was added.</a:t>
            </a:r>
          </a:p>
          <a:p>
            <a:pPr lvl="1">
              <a:lnSpc>
                <a:spcPct val="100000"/>
              </a:lnSpc>
              <a:spcBef>
                <a:spcPts val="250"/>
              </a:spcBef>
            </a:pPr>
            <a:r>
              <a:rPr lang="en-US" sz="1100">
                <a:cs typeface="Calibri"/>
              </a:rPr>
              <a:t>No changes have been made to the preset list.</a:t>
            </a:r>
          </a:p>
          <a:p>
            <a:pPr>
              <a:lnSpc>
                <a:spcPct val="100000"/>
              </a:lnSpc>
              <a:spcBef>
                <a:spcPts val="250"/>
              </a:spcBef>
            </a:pPr>
            <a:r>
              <a:rPr lang="en-US" sz="1500">
                <a:cs typeface="Calibri"/>
              </a:rPr>
              <a:t>User Story 8 - Finding mistake in history log:</a:t>
            </a:r>
          </a:p>
          <a:p>
            <a:pPr lvl="1">
              <a:lnSpc>
                <a:spcPct val="100000"/>
              </a:lnSpc>
              <a:spcBef>
                <a:spcPts val="250"/>
              </a:spcBef>
            </a:pPr>
            <a:r>
              <a:rPr lang="en-US" sz="1100">
                <a:cs typeface="Calibri"/>
              </a:rPr>
              <a:t>Rob sets up a new runway/obstacle combination and renders it.</a:t>
            </a:r>
          </a:p>
          <a:p>
            <a:pPr lvl="1">
              <a:lnSpc>
                <a:spcPct val="100000"/>
              </a:lnSpc>
              <a:spcBef>
                <a:spcPts val="250"/>
              </a:spcBef>
            </a:pPr>
            <a:r>
              <a:rPr lang="en-US" sz="1100">
                <a:cs typeface="Calibri"/>
              </a:rPr>
              <a:t>He adds some new obstacles and renders those.</a:t>
            </a:r>
          </a:p>
          <a:p>
            <a:pPr lvl="1">
              <a:lnSpc>
                <a:spcPct val="100000"/>
              </a:lnSpc>
              <a:spcBef>
                <a:spcPts val="250"/>
              </a:spcBef>
            </a:pPr>
            <a:r>
              <a:rPr lang="en-US" sz="1100">
                <a:cs typeface="Calibri"/>
              </a:rPr>
              <a:t>He compares his results for the most recent obstacle with a colleague and they don't line up.</a:t>
            </a:r>
          </a:p>
          <a:p>
            <a:pPr lvl="1">
              <a:lnSpc>
                <a:spcPct val="100000"/>
              </a:lnSpc>
              <a:spcBef>
                <a:spcPts val="250"/>
              </a:spcBef>
            </a:pPr>
            <a:r>
              <a:rPr lang="en-US" sz="1100">
                <a:cs typeface="Calibri"/>
              </a:rPr>
              <a:t>He checks the history log and sees he's accidentally made a change to the runway's TODA which has skewed his results.</a:t>
            </a:r>
          </a:p>
          <a:p>
            <a:pPr lvl="1">
              <a:lnSpc>
                <a:spcPct val="100000"/>
              </a:lnSpc>
              <a:spcBef>
                <a:spcPts val="250"/>
              </a:spcBef>
            </a:pPr>
            <a:r>
              <a:rPr lang="en-US" sz="1100">
                <a:cs typeface="Calibri"/>
              </a:rPr>
              <a:t>He corrects the change, and the results are now correct.</a:t>
            </a:r>
          </a:p>
        </p:txBody>
      </p:sp>
    </p:spTree>
    <p:extLst>
      <p:ext uri="{BB962C8B-B14F-4D97-AF65-F5344CB8AC3E}">
        <p14:creationId xmlns:p14="http://schemas.microsoft.com/office/powerpoint/2010/main" val="3863337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C8A7D-9142-4C94-8673-7D8C5E90625E}"/>
              </a:ext>
            </a:extLst>
          </p:cNvPr>
          <p:cNvSpPr>
            <a:spLocks noGrp="1"/>
          </p:cNvSpPr>
          <p:nvPr>
            <p:ph type="title"/>
          </p:nvPr>
        </p:nvSpPr>
        <p:spPr/>
        <p:txBody>
          <a:bodyPr/>
          <a:lstStyle/>
          <a:p>
            <a:r>
              <a:rPr lang="en-US"/>
              <a:t>Scenarios</a:t>
            </a:r>
          </a:p>
        </p:txBody>
      </p:sp>
      <p:sp>
        <p:nvSpPr>
          <p:cNvPr id="3" name="Content Placeholder 2">
            <a:extLst>
              <a:ext uri="{FF2B5EF4-FFF2-40B4-BE49-F238E27FC236}">
                <a16:creationId xmlns:a16="http://schemas.microsoft.com/office/drawing/2014/main" id="{53A5A16C-464C-4E54-A130-F911F2D3CF7E}"/>
              </a:ext>
            </a:extLst>
          </p:cNvPr>
          <p:cNvSpPr>
            <a:spLocks noGrp="1"/>
          </p:cNvSpPr>
          <p:nvPr>
            <p:ph idx="1"/>
          </p:nvPr>
        </p:nvSpPr>
        <p:spPr/>
        <p:txBody>
          <a:bodyPr/>
          <a:lstStyle/>
          <a:p>
            <a:r>
              <a:rPr lang="en-US"/>
              <a:t>User Story 9 – Exporting PNG:</a:t>
            </a:r>
          </a:p>
          <a:p>
            <a:pPr lvl="1">
              <a:spcAft>
                <a:spcPts val="0"/>
              </a:spcAft>
            </a:pPr>
            <a:r>
              <a:rPr lang="en-US"/>
              <a:t>Rob needs to email the results of a calculation to a co-worker.</a:t>
            </a:r>
          </a:p>
          <a:p>
            <a:pPr lvl="1">
              <a:spcAft>
                <a:spcPts val="0"/>
              </a:spcAft>
            </a:pPr>
            <a:r>
              <a:rPr lang="en-US"/>
              <a:t>He uses the tool to correctly render the new calculations for the given object.</a:t>
            </a:r>
          </a:p>
          <a:p>
            <a:pPr lvl="1">
              <a:spcAft>
                <a:spcPts val="0"/>
              </a:spcAft>
            </a:pPr>
            <a:r>
              <a:rPr lang="en-US"/>
              <a:t>He presses the export button and saves the image of the runway to his hard drive.</a:t>
            </a:r>
          </a:p>
          <a:p>
            <a:pPr lvl="1">
              <a:spcAft>
                <a:spcPts val="0"/>
              </a:spcAft>
            </a:pPr>
            <a:r>
              <a:rPr lang="en-US"/>
              <a:t>He can now send this image to his coworker.</a:t>
            </a:r>
          </a:p>
          <a:p>
            <a:r>
              <a:rPr lang="en-US"/>
              <a:t>User Story 11 – Accessibility Features:</a:t>
            </a:r>
          </a:p>
          <a:p>
            <a:pPr lvl="1"/>
            <a:r>
              <a:rPr lang="en-US"/>
              <a:t>Rob uses the tool to view the new calculations, but he is struggling to read the values.</a:t>
            </a:r>
          </a:p>
          <a:p>
            <a:pPr lvl="1"/>
            <a:r>
              <a:rPr lang="en-US"/>
              <a:t>Rob changes the </a:t>
            </a:r>
            <a:r>
              <a:rPr lang="en-US" err="1"/>
              <a:t>colour</a:t>
            </a:r>
            <a:r>
              <a:rPr lang="en-US"/>
              <a:t> scheme to one that suits his eyes better.</a:t>
            </a:r>
          </a:p>
          <a:p>
            <a:pPr lvl="1"/>
            <a:r>
              <a:rPr lang="en-US"/>
              <a:t>Rob can now read the values and decide about the keeping runway open.</a:t>
            </a:r>
          </a:p>
        </p:txBody>
      </p:sp>
    </p:spTree>
    <p:extLst>
      <p:ext uri="{BB962C8B-B14F-4D97-AF65-F5344CB8AC3E}">
        <p14:creationId xmlns:p14="http://schemas.microsoft.com/office/powerpoint/2010/main" val="3616122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1D53A-DB59-4F47-99CF-7DA48AFDDBC3}"/>
              </a:ext>
            </a:extLst>
          </p:cNvPr>
          <p:cNvSpPr>
            <a:spLocks noGrp="1"/>
          </p:cNvSpPr>
          <p:nvPr>
            <p:ph type="title"/>
          </p:nvPr>
        </p:nvSpPr>
        <p:spPr>
          <a:xfrm>
            <a:off x="0" y="1128408"/>
            <a:ext cx="2947482" cy="4601183"/>
          </a:xfrm>
        </p:spPr>
        <p:txBody>
          <a:bodyPr/>
          <a:lstStyle/>
          <a:p>
            <a:r>
              <a:rPr lang="en-US"/>
              <a:t>Planning – Changes to Increment 3 Plan</a:t>
            </a:r>
          </a:p>
        </p:txBody>
      </p:sp>
      <p:graphicFrame>
        <p:nvGraphicFramePr>
          <p:cNvPr id="4" name="Content Placeholder 3">
            <a:extLst>
              <a:ext uri="{FF2B5EF4-FFF2-40B4-BE49-F238E27FC236}">
                <a16:creationId xmlns:a16="http://schemas.microsoft.com/office/drawing/2014/main" id="{F8AA8495-C7D7-EB4F-85D6-AC3F29CFD970}"/>
              </a:ext>
            </a:extLst>
          </p:cNvPr>
          <p:cNvGraphicFramePr>
            <a:graphicFrameLocks noGrp="1"/>
          </p:cNvGraphicFramePr>
          <p:nvPr>
            <p:ph idx="1"/>
            <p:extLst>
              <p:ext uri="{D42A27DB-BD31-4B8C-83A1-F6EECF244321}">
                <p14:modId xmlns:p14="http://schemas.microsoft.com/office/powerpoint/2010/main" val="3960094576"/>
              </p:ext>
            </p:extLst>
          </p:nvPr>
        </p:nvGraphicFramePr>
        <p:xfrm>
          <a:off x="3134590" y="51954"/>
          <a:ext cx="8545477" cy="6312704"/>
        </p:xfrm>
        <a:graphic>
          <a:graphicData uri="http://schemas.openxmlformats.org/drawingml/2006/table">
            <a:tbl>
              <a:tblPr/>
              <a:tblGrid>
                <a:gridCol w="667592">
                  <a:extLst>
                    <a:ext uri="{9D8B030D-6E8A-4147-A177-3AD203B41FA5}">
                      <a16:colId xmlns:a16="http://schemas.microsoft.com/office/drawing/2014/main" val="297082389"/>
                    </a:ext>
                  </a:extLst>
                </a:gridCol>
                <a:gridCol w="3487440">
                  <a:extLst>
                    <a:ext uri="{9D8B030D-6E8A-4147-A177-3AD203B41FA5}">
                      <a16:colId xmlns:a16="http://schemas.microsoft.com/office/drawing/2014/main" val="3917503750"/>
                    </a:ext>
                  </a:extLst>
                </a:gridCol>
                <a:gridCol w="3907851">
                  <a:extLst>
                    <a:ext uri="{9D8B030D-6E8A-4147-A177-3AD203B41FA5}">
                      <a16:colId xmlns:a16="http://schemas.microsoft.com/office/drawing/2014/main" val="3725187270"/>
                    </a:ext>
                  </a:extLst>
                </a:gridCol>
                <a:gridCol w="482594">
                  <a:extLst>
                    <a:ext uri="{9D8B030D-6E8A-4147-A177-3AD203B41FA5}">
                      <a16:colId xmlns:a16="http://schemas.microsoft.com/office/drawing/2014/main" val="3775361835"/>
                    </a:ext>
                  </a:extLst>
                </a:gridCol>
              </a:tblGrid>
              <a:tr h="413422">
                <a:tc>
                  <a:txBody>
                    <a:bodyPr/>
                    <a:lstStyle/>
                    <a:p>
                      <a:pPr rtl="0" fontAlgn="t">
                        <a:spcBef>
                          <a:spcPts val="0"/>
                        </a:spcBef>
                        <a:spcAft>
                          <a:spcPts val="0"/>
                        </a:spcAft>
                      </a:pPr>
                      <a:r>
                        <a:rPr lang="en-GB" sz="1100" b="0" i="0" u="none" strike="noStrike">
                          <a:solidFill>
                            <a:srgbClr val="000000"/>
                          </a:solidFill>
                          <a:effectLst/>
                          <a:latin typeface="Arial" panose="020B0604020202020204" pitchFamily="34" charset="0"/>
                        </a:rPr>
                        <a:t>ID</a:t>
                      </a:r>
                      <a:endParaRPr lang="en-GB" sz="20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100" b="0" i="0" u="none" strike="noStrike">
                          <a:solidFill>
                            <a:srgbClr val="000000"/>
                          </a:solidFill>
                          <a:effectLst/>
                          <a:latin typeface="Arial" panose="020B0604020202020204" pitchFamily="34" charset="0"/>
                        </a:rPr>
                        <a:t>User Story</a:t>
                      </a:r>
                      <a:endParaRPr lang="en-GB" sz="20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100" b="0" i="0" u="none" strike="noStrike">
                          <a:solidFill>
                            <a:srgbClr val="000000"/>
                          </a:solidFill>
                          <a:effectLst/>
                          <a:latin typeface="Arial" panose="020B0604020202020204" pitchFamily="34" charset="0"/>
                        </a:rPr>
                        <a:t>Tasks (Product Backlog)</a:t>
                      </a:r>
                      <a:endParaRPr lang="en-GB" sz="20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100" b="0" i="0" u="none" strike="noStrike">
                          <a:solidFill>
                            <a:srgbClr val="000000"/>
                          </a:solidFill>
                          <a:effectLst/>
                          <a:latin typeface="Arial" panose="020B0604020202020204" pitchFamily="34" charset="0"/>
                        </a:rPr>
                        <a:t>Weight</a:t>
                      </a:r>
                      <a:endParaRPr lang="en-GB" sz="20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9581520"/>
                  </a:ext>
                </a:extLst>
              </a:tr>
              <a:tr h="518804">
                <a:tc rowSpan="2">
                  <a:txBody>
                    <a:bodyPr/>
                    <a:lstStyle/>
                    <a:p>
                      <a:pPr rtl="0" fontAlgn="t">
                        <a:spcBef>
                          <a:spcPts val="0"/>
                        </a:spcBef>
                        <a:spcAft>
                          <a:spcPts val="0"/>
                        </a:spcAft>
                      </a:pPr>
                      <a:r>
                        <a:rPr lang="en-GB" sz="1800" b="0" i="0" u="none" strike="noStrike">
                          <a:solidFill>
                            <a:schemeClr val="accent4"/>
                          </a:solidFill>
                          <a:effectLst/>
                          <a:latin typeface="Arial" panose="020B0604020202020204" pitchFamily="34" charset="0"/>
                        </a:rPr>
                        <a:t>6</a:t>
                      </a:r>
                      <a:endParaRPr lang="en-GB" sz="3200">
                        <a:solidFill>
                          <a:schemeClr val="accent4"/>
                        </a:solidFill>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just" rtl="0" fontAlgn="t">
                        <a:spcBef>
                          <a:spcPts val="0"/>
                        </a:spcBef>
                        <a:spcAft>
                          <a:spcPts val="0"/>
                        </a:spcAft>
                      </a:pPr>
                      <a:r>
                        <a:rPr lang="en-GB" sz="1200"/>
                        <a:t>As an Airside Operations Duty Manager I want to view the calculations graphically so the effects can be more easily understood.</a:t>
                      </a: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200" b="0" i="0" u="none" strike="noStrike">
                          <a:solidFill>
                            <a:srgbClr val="000000"/>
                          </a:solidFill>
                          <a:effectLst/>
                          <a:latin typeface="Arial" panose="020B0604020202020204" pitchFamily="34" charset="0"/>
                        </a:rPr>
                        <a:t>display calculated predictions graphically on top of the top / side views of the airway</a:t>
                      </a:r>
                      <a:endParaRPr lang="en-GB" sz="12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b="0" i="0" u="none" strike="noStrike">
                          <a:solidFill>
                            <a:srgbClr val="000000"/>
                          </a:solidFill>
                          <a:effectLst/>
                          <a:latin typeface="Arial" panose="020B0604020202020204" pitchFamily="34" charset="0"/>
                        </a:rPr>
                        <a:t>3</a:t>
                      </a:r>
                      <a:endParaRPr lang="en-GB" sz="1400">
                        <a:effectLst/>
                      </a:endParaRPr>
                    </a:p>
                    <a:p>
                      <a:pPr rtl="0" fontAlgn="t">
                        <a:spcBef>
                          <a:spcPts val="0"/>
                        </a:spcBef>
                        <a:spcAft>
                          <a:spcPts val="0"/>
                        </a:spcAft>
                      </a:pPr>
                      <a:endParaRPr lang="en-GB"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97975878"/>
                  </a:ext>
                </a:extLst>
              </a:tr>
              <a:tr h="316146">
                <a:tc vMerge="1">
                  <a:txBody>
                    <a:bodyPr/>
                    <a:lstStyle/>
                    <a:p>
                      <a:endParaRPr lang="en-US"/>
                    </a:p>
                  </a:txBody>
                  <a:tcPr/>
                </a:tc>
                <a:tc vMerge="1">
                  <a:txBody>
                    <a:bodyPr/>
                    <a:lstStyle/>
                    <a:p>
                      <a:endParaRPr lang="en-US"/>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a:t>Add options to customize said graphic</a:t>
                      </a: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2</a:t>
                      </a: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7457782"/>
                  </a:ext>
                </a:extLst>
              </a:tr>
              <a:tr h="778206">
                <a:tc rowSpan="2">
                  <a:txBody>
                    <a:bodyPr/>
                    <a:lstStyle/>
                    <a:p>
                      <a:pPr rtl="0" fontAlgn="t">
                        <a:spcBef>
                          <a:spcPts val="0"/>
                        </a:spcBef>
                        <a:spcAft>
                          <a:spcPts val="0"/>
                        </a:spcAft>
                      </a:pPr>
                      <a:r>
                        <a:rPr lang="en-GB" sz="1800" b="0" i="0" u="none" strike="noStrike">
                          <a:solidFill>
                            <a:schemeClr val="accent2"/>
                          </a:solidFill>
                          <a:effectLst/>
                          <a:latin typeface="Arial" panose="020B0604020202020204" pitchFamily="34" charset="0"/>
                        </a:rPr>
                        <a:t>9</a:t>
                      </a:r>
                      <a:endParaRPr lang="en-GB" sz="3600">
                        <a:solidFill>
                          <a:schemeClr val="accent2"/>
                        </a:solidFill>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just" rtl="0" fontAlgn="t">
                        <a:spcBef>
                          <a:spcPts val="0"/>
                        </a:spcBef>
                        <a:spcAft>
                          <a:spcPts val="0"/>
                        </a:spcAft>
                      </a:pPr>
                      <a:r>
                        <a:rPr lang="en-GB" sz="1200"/>
                        <a:t>As an Air-side Operations Duty Manager I want to be able to export the visualisations in common image formats / document formats  so  they  can  be  shared  internally  in  the  airport  more easily.</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200" b="0" i="0" u="none" strike="noStrike">
                          <a:solidFill>
                            <a:srgbClr val="000000"/>
                          </a:solidFill>
                          <a:effectLst/>
                          <a:latin typeface="Arial" panose="020B0604020202020204" pitchFamily="34" charset="0"/>
                        </a:rPr>
                        <a:t>Allow for exports of airway view with calculation visualisations</a:t>
                      </a:r>
                      <a:endParaRPr lang="en-GB" sz="1200">
                        <a:effectLst/>
                      </a:endParaRPr>
                    </a:p>
                    <a:p>
                      <a:pPr rtl="0" fontAlgn="base">
                        <a:spcBef>
                          <a:spcPts val="0"/>
                        </a:spcBef>
                        <a:spcAft>
                          <a:spcPts val="0"/>
                        </a:spcAft>
                        <a:buFont typeface="Arial" panose="020B0604020202020204" pitchFamily="34" charset="0"/>
                        <a:buChar char="•"/>
                      </a:pPr>
                      <a:r>
                        <a:rPr lang="en-GB" sz="1200" b="0" i="0" u="none" strike="noStrike">
                          <a:solidFill>
                            <a:srgbClr val="000000"/>
                          </a:solidFill>
                          <a:effectLst/>
                          <a:latin typeface="Arial"/>
                        </a:rPr>
                        <a:t>basic image formats (png, jpg)</a:t>
                      </a:r>
                    </a:p>
                    <a:p>
                      <a:pPr rtl="0" fontAlgn="base">
                        <a:spcBef>
                          <a:spcPts val="0"/>
                        </a:spcBef>
                        <a:spcAft>
                          <a:spcPts val="0"/>
                        </a:spcAft>
                        <a:buFont typeface="Arial" panose="020B0604020202020204" pitchFamily="34" charset="0"/>
                        <a:buChar char="•"/>
                      </a:pPr>
                      <a:r>
                        <a:rPr lang="en-GB" sz="1200" b="0" i="0" u="none" strike="noStrike">
                          <a:solidFill>
                            <a:srgbClr val="000000"/>
                          </a:solidFill>
                          <a:effectLst/>
                          <a:latin typeface="Arial" panose="020B0604020202020204" pitchFamily="34" charset="0"/>
                        </a:rPr>
                        <a:t>basic document formats</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b="0" i="0" u="none" strike="noStrike">
                          <a:solidFill>
                            <a:srgbClr val="000000"/>
                          </a:solidFill>
                          <a:effectLst/>
                          <a:latin typeface="Arial" panose="020B0604020202020204" pitchFamily="34" charset="0"/>
                        </a:rPr>
                        <a:t>3</a:t>
                      </a:r>
                      <a:endParaRPr lang="en-GB" sz="1400">
                        <a:effectLst/>
                      </a:endParaRPr>
                    </a:p>
                    <a:p>
                      <a:pPr rtl="0" fontAlgn="t">
                        <a:spcBef>
                          <a:spcPts val="0"/>
                        </a:spcBef>
                        <a:spcAft>
                          <a:spcPts val="0"/>
                        </a:spcAft>
                      </a:pPr>
                      <a:endParaRPr lang="en-GB" sz="14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47173462"/>
                  </a:ext>
                </a:extLst>
              </a:tr>
              <a:tr h="437741">
                <a:tc vMerge="1">
                  <a:txBody>
                    <a:bodyPr/>
                    <a:lstStyle/>
                    <a:p>
                      <a:endParaRPr lang="en-US"/>
                    </a:p>
                  </a:txBody>
                  <a:tcPr/>
                </a:tc>
                <a:tc vMerge="1">
                  <a:txBody>
                    <a:bodyPr/>
                    <a:lstStyle/>
                    <a:p>
                      <a:endParaRPr lang="en-US"/>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u="none" strike="noStrike">
                          <a:solidFill>
                            <a:srgbClr val="000000"/>
                          </a:solidFill>
                          <a:effectLst/>
                          <a:latin typeface="Arial" panose="020B0604020202020204" pitchFamily="34" charset="0"/>
                        </a:rPr>
                        <a:t>Give user filters over what to show / not show</a:t>
                      </a:r>
                      <a:endParaRPr lang="en-GB" sz="1200">
                        <a:effectLst/>
                      </a:endParaRPr>
                    </a:p>
                    <a:p>
                      <a:pPr rtl="0" fontAlgn="t">
                        <a:spcBef>
                          <a:spcPts val="0"/>
                        </a:spcBef>
                        <a:spcAft>
                          <a:spcPts val="0"/>
                        </a:spcAft>
                      </a:pPr>
                      <a:endParaRPr lang="en-GB" sz="12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2</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5866523"/>
                  </a:ext>
                </a:extLst>
              </a:tr>
              <a:tr h="948438">
                <a:tc>
                  <a:txBody>
                    <a:bodyPr/>
                    <a:lstStyle/>
                    <a:p>
                      <a:pPr rtl="0" fontAlgn="t">
                        <a:spcBef>
                          <a:spcPts val="0"/>
                        </a:spcBef>
                        <a:spcAft>
                          <a:spcPts val="0"/>
                        </a:spcAft>
                      </a:pPr>
                      <a:r>
                        <a:rPr lang="en-GB" sz="1800" b="0" i="0" u="none" strike="noStrike">
                          <a:solidFill>
                            <a:schemeClr val="accent2"/>
                          </a:solidFill>
                          <a:effectLst/>
                          <a:latin typeface="Arial" panose="020B0604020202020204" pitchFamily="34" charset="0"/>
                        </a:rPr>
                        <a:t>10</a:t>
                      </a:r>
                      <a:endParaRPr lang="en-GB" sz="3600">
                        <a:solidFill>
                          <a:schemeClr val="accent2"/>
                        </a:solidFill>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t">
                        <a:spcBef>
                          <a:spcPts val="0"/>
                        </a:spcBef>
                        <a:spcAft>
                          <a:spcPts val="0"/>
                        </a:spcAft>
                      </a:pPr>
                      <a:r>
                        <a:rPr lang="en-GB" sz="1200"/>
                        <a:t>As an Airside  Operations  Duty  Manager  I  want  to  have  the calculations  overlaid  on  real-world  images  of  the  runways  so  I can visualise them more easily.</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200" b="0" i="0" u="none" strike="noStrike">
                          <a:solidFill>
                            <a:srgbClr val="000000"/>
                          </a:solidFill>
                          <a:effectLst/>
                          <a:latin typeface="Arial"/>
                        </a:rPr>
                        <a:t>Allow the change between graphical representation and real world images</a:t>
                      </a:r>
                      <a:endParaRPr lang="en-GB" sz="1200">
                        <a:effectLst/>
                        <a:latin typeface="Arial"/>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b="0" i="0" u="none" strike="noStrike">
                          <a:solidFill>
                            <a:srgbClr val="000000"/>
                          </a:solidFill>
                          <a:effectLst/>
                          <a:latin typeface="Arial" panose="020B0604020202020204" pitchFamily="34" charset="0"/>
                        </a:rPr>
                        <a:t>1</a:t>
                      </a:r>
                      <a:endParaRPr lang="en-GB" sz="14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62583288"/>
                  </a:ext>
                </a:extLst>
              </a:tr>
              <a:tr h="607973">
                <a:tc rowSpan="3">
                  <a:txBody>
                    <a:bodyPr/>
                    <a:lstStyle/>
                    <a:p>
                      <a:pPr rtl="0" fontAlgn="t">
                        <a:spcBef>
                          <a:spcPts val="0"/>
                        </a:spcBef>
                        <a:spcAft>
                          <a:spcPts val="0"/>
                        </a:spcAft>
                      </a:pPr>
                      <a:r>
                        <a:rPr lang="en-GB" sz="1800" b="0" i="0" u="none" strike="noStrike">
                          <a:solidFill>
                            <a:schemeClr val="accent2"/>
                          </a:solidFill>
                          <a:effectLst/>
                          <a:latin typeface="Arial" panose="020B0604020202020204" pitchFamily="34" charset="0"/>
                        </a:rPr>
                        <a:t>11</a:t>
                      </a:r>
                      <a:endParaRPr lang="en-GB" sz="3600">
                        <a:solidFill>
                          <a:schemeClr val="accent2"/>
                        </a:solidFill>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l" rtl="0" fontAlgn="t">
                        <a:spcBef>
                          <a:spcPts val="0"/>
                        </a:spcBef>
                        <a:spcAft>
                          <a:spcPts val="0"/>
                        </a:spcAft>
                      </a:pPr>
                      <a:r>
                        <a:rPr lang="en-GB" sz="1200"/>
                        <a:t>As  an Airside  Operations  Duty  Manager  I  want  the  tool  to interface with assistive technologies so I can use the tool despite my disabilities.</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200" b="0" i="0" u="none" strike="noStrike">
                          <a:solidFill>
                            <a:srgbClr val="000000"/>
                          </a:solidFill>
                          <a:effectLst/>
                          <a:latin typeface="Arial" panose="020B0604020202020204" pitchFamily="34" charset="0"/>
                        </a:rPr>
                        <a:t>Allow for greater control over the GUI</a:t>
                      </a:r>
                      <a:endParaRPr lang="en-GB" sz="1200">
                        <a:effectLst/>
                      </a:endParaRPr>
                    </a:p>
                    <a:p>
                      <a:pPr rtl="0" fontAlgn="base">
                        <a:spcBef>
                          <a:spcPts val="0"/>
                        </a:spcBef>
                        <a:spcAft>
                          <a:spcPts val="0"/>
                        </a:spcAft>
                        <a:buFont typeface="Arial" panose="020B0604020202020204" pitchFamily="34" charset="0"/>
                        <a:buChar char="•"/>
                      </a:pPr>
                      <a:r>
                        <a:rPr lang="en-GB" sz="1200" b="0" i="0" u="none" strike="noStrike">
                          <a:solidFill>
                            <a:srgbClr val="000000"/>
                          </a:solidFill>
                          <a:effectLst/>
                          <a:latin typeface="Arial" panose="020B0604020202020204" pitchFamily="34" charset="0"/>
                        </a:rPr>
                        <a:t>Font sizes</a:t>
                      </a:r>
                    </a:p>
                    <a:p>
                      <a:pPr rtl="0" fontAlgn="base">
                        <a:spcBef>
                          <a:spcPts val="0"/>
                        </a:spcBef>
                        <a:spcAft>
                          <a:spcPts val="0"/>
                        </a:spcAft>
                        <a:buFont typeface="Arial" panose="020B0604020202020204" pitchFamily="34" charset="0"/>
                        <a:buChar char="•"/>
                      </a:pPr>
                      <a:r>
                        <a:rPr lang="en-GB" sz="1200" b="0" i="0" u="none" strike="noStrike" err="1">
                          <a:solidFill>
                            <a:srgbClr val="000000"/>
                          </a:solidFill>
                          <a:effectLst/>
                          <a:latin typeface="Arial"/>
                        </a:rPr>
                        <a:t>Colourblind</a:t>
                      </a:r>
                      <a:r>
                        <a:rPr lang="en-GB" sz="1200" b="0" i="0" u="none" strike="noStrike">
                          <a:solidFill>
                            <a:srgbClr val="000000"/>
                          </a:solidFill>
                          <a:effectLst/>
                          <a:latin typeface="Arial"/>
                        </a:rPr>
                        <a:t> mode</a:t>
                      </a:r>
                      <a:endParaRPr lang="en-GB" sz="1200">
                        <a:effectLst/>
                        <a:latin typeface="Arial"/>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b="0" i="0" u="none" strike="noStrike">
                          <a:solidFill>
                            <a:srgbClr val="000000"/>
                          </a:solidFill>
                          <a:effectLst/>
                          <a:latin typeface="Arial"/>
                        </a:rPr>
                        <a:t>2</a:t>
                      </a:r>
                      <a:br>
                        <a:rPr lang="en-GB" sz="1400">
                          <a:effectLst/>
                        </a:rPr>
                      </a:br>
                      <a:endParaRPr lang="en-GB" sz="1400">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134699"/>
                  </a:ext>
                </a:extLst>
              </a:tr>
              <a:tr h="291826">
                <a:tc vMerge="1">
                  <a:txBody>
                    <a:bodyPr/>
                    <a:lstStyle/>
                    <a:p>
                      <a:endParaRPr lang="en-US"/>
                    </a:p>
                  </a:txBody>
                  <a:tcPr/>
                </a:tc>
                <a:tc vMerge="1">
                  <a:txBody>
                    <a:bodyPr/>
                    <a:lstStyle/>
                    <a:p>
                      <a:endParaRPr lang="en-US"/>
                    </a:p>
                  </a:txBody>
                  <a:tcPr/>
                </a:tc>
                <a:tc>
                  <a:txBody>
                    <a:bodyPr/>
                    <a:lstStyle/>
                    <a:p>
                      <a:pPr rtl="0" fontAlgn="t">
                        <a:spcBef>
                          <a:spcPts val="0"/>
                        </a:spcBef>
                        <a:spcAft>
                          <a:spcPts val="0"/>
                        </a:spcAft>
                      </a:pPr>
                      <a:r>
                        <a:rPr lang="en-GB" sz="1200">
                          <a:effectLst/>
                        </a:rPr>
                        <a:t>Add key mapping setting, for the use of specific keyboards</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2</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290516"/>
                  </a:ext>
                </a:extLst>
              </a:tr>
              <a:tr h="291826">
                <a:tc vMerge="1">
                  <a:txBody>
                    <a:bodyPr/>
                    <a:lstStyle/>
                    <a:p>
                      <a:endParaRPr lang="en-US"/>
                    </a:p>
                  </a:txBody>
                  <a:tcPr/>
                </a:tc>
                <a:tc vMerge="1">
                  <a:txBody>
                    <a:bodyPr/>
                    <a:lstStyle/>
                    <a:p>
                      <a:endParaRPr lang="en-US"/>
                    </a:p>
                  </a:txBody>
                  <a:tcPr/>
                </a:tc>
                <a:tc>
                  <a:txBody>
                    <a:bodyPr/>
                    <a:lstStyle/>
                    <a:p>
                      <a:pPr rtl="0" fontAlgn="t">
                        <a:spcBef>
                          <a:spcPts val="0"/>
                        </a:spcBef>
                        <a:spcAft>
                          <a:spcPts val="0"/>
                        </a:spcAft>
                      </a:pPr>
                      <a:r>
                        <a:rPr lang="en-GB" sz="1200">
                          <a:effectLst/>
                        </a:rPr>
                        <a:t>Make software not mouse/keyboard dependent</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3</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0161336"/>
                  </a:ext>
                </a:extLst>
              </a:tr>
              <a:tr h="437741">
                <a:tc rowSpan="3">
                  <a:txBody>
                    <a:bodyPr/>
                    <a:lstStyle/>
                    <a:p>
                      <a:pPr rtl="0" fontAlgn="t">
                        <a:spcBef>
                          <a:spcPts val="0"/>
                        </a:spcBef>
                        <a:spcAft>
                          <a:spcPts val="0"/>
                        </a:spcAft>
                      </a:pPr>
                      <a:r>
                        <a:rPr lang="en-GB" sz="1800">
                          <a:solidFill>
                            <a:schemeClr val="accent4"/>
                          </a:solidFill>
                          <a:effectLst/>
                        </a:rPr>
                        <a:t>12</a:t>
                      </a:r>
                    </a:p>
                    <a:p>
                      <a:pPr rtl="0" fontAlgn="t">
                        <a:spcBef>
                          <a:spcPts val="0"/>
                        </a:spcBef>
                        <a:spcAft>
                          <a:spcPts val="0"/>
                        </a:spcAft>
                      </a:pPr>
                      <a:r>
                        <a:rPr lang="en-GB" sz="1800">
                          <a:solidFill>
                            <a:schemeClr val="accent4"/>
                          </a:solidFill>
                          <a:effectLst/>
                        </a:rPr>
                        <a:t>(new)</a:t>
                      </a:r>
                      <a:endParaRPr lang="en-GB" sz="3600">
                        <a:solidFill>
                          <a:schemeClr val="accent4"/>
                        </a:solidFill>
                        <a:effectLst/>
                      </a:endParaRP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l" rtl="0" fontAlgn="t">
                        <a:spcBef>
                          <a:spcPts val="0"/>
                        </a:spcBef>
                        <a:spcAft>
                          <a:spcPts val="0"/>
                        </a:spcAft>
                      </a:pPr>
                      <a:r>
                        <a:rPr lang="en-GB" sz="1200"/>
                        <a:t>The program should behave correctly.</a:t>
                      </a:r>
                    </a:p>
                    <a:p>
                      <a:pPr algn="l" rtl="0" fontAlgn="t">
                        <a:spcBef>
                          <a:spcPts val="0"/>
                        </a:spcBef>
                        <a:spcAft>
                          <a:spcPts val="0"/>
                        </a:spcAft>
                      </a:pPr>
                      <a:endParaRPr lang="en-GB" sz="1200"/>
                    </a:p>
                    <a:p>
                      <a:pPr algn="l" rtl="0" fontAlgn="t">
                        <a:spcBef>
                          <a:spcPts val="0"/>
                        </a:spcBef>
                        <a:spcAft>
                          <a:spcPts val="0"/>
                        </a:spcAft>
                      </a:pPr>
                      <a:r>
                        <a:rPr lang="en-GB" sz="1200"/>
                        <a:t>This task has been introduced in this increment (increment 2) to account for finding and fixing any bugs, particularly those that have only arisen when integrating the different parts of the system into one product.</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200">
                          <a:effectLst/>
                        </a:rPr>
                        <a:t>Clear values in the legend area when no runway data is active</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1</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05356963"/>
                  </a:ext>
                </a:extLst>
              </a:tr>
              <a:tr h="389103">
                <a:tc vMerge="1">
                  <a:txBody>
                    <a:bodyPr/>
                    <a:lstStyle/>
                    <a:p>
                      <a:endParaRPr lang="en-US"/>
                    </a:p>
                  </a:txBody>
                  <a:tcPr/>
                </a:tc>
                <a:tc vMerge="1">
                  <a:txBody>
                    <a:bodyPr/>
                    <a:lstStyle/>
                    <a:p>
                      <a:endParaRPr lang="en-US"/>
                    </a:p>
                  </a:txBody>
                  <a:tcPr/>
                </a:tc>
                <a:tc>
                  <a:txBody>
                    <a:bodyPr/>
                    <a:lstStyle/>
                    <a:p>
                      <a:pPr rtl="0" fontAlgn="t">
                        <a:spcBef>
                          <a:spcPts val="0"/>
                        </a:spcBef>
                        <a:spcAft>
                          <a:spcPts val="0"/>
                        </a:spcAft>
                      </a:pPr>
                      <a:r>
                        <a:rPr lang="en-GB" sz="1200">
                          <a:effectLst/>
                        </a:rPr>
                        <a:t>Handle starting program with no presets correctly</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2</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73888850"/>
                  </a:ext>
                </a:extLst>
              </a:tr>
              <a:tr h="478272">
                <a:tc vMerge="1">
                  <a:txBody>
                    <a:bodyPr/>
                    <a:lstStyle/>
                    <a:p>
                      <a:endParaRPr lang="en-US"/>
                    </a:p>
                  </a:txBody>
                  <a:tcPr>
                    <a:lnT w="12700" cap="flat" cmpd="sng" algn="ctr">
                      <a:solidFill>
                        <a:srgbClr val="000000"/>
                      </a:solidFill>
                      <a:prstDash val="solid"/>
                      <a:round/>
                      <a:headEnd type="none" w="med" len="med"/>
                      <a:tailEnd type="none" w="med" len="med"/>
                    </a:lnT>
                  </a:tcPr>
                </a:tc>
                <a:tc vMerge="1">
                  <a:txBody>
                    <a:bodyPr/>
                    <a:lstStyle/>
                    <a:p>
                      <a:endParaRPr lang="en-US"/>
                    </a:p>
                  </a:txBody>
                  <a:tcPr>
                    <a:lnT w="12700" cap="flat" cmpd="sng" algn="ctr">
                      <a:solidFill>
                        <a:srgbClr val="000000"/>
                      </a:solidFill>
                      <a:prstDash val="solid"/>
                      <a:round/>
                      <a:headEnd type="none" w="med" len="med"/>
                      <a:tailEnd type="none" w="med" len="med"/>
                    </a:lnT>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a:effectLst/>
                        </a:rPr>
                        <a:t>Find and fix any other integration issues and bugs that have arisen during development</a:t>
                      </a:r>
                    </a:p>
                  </a:txBody>
                  <a:tcPr marL="51009" marR="51009" marT="51009" marB="51009">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GB" sz="1400">
                          <a:effectLst/>
                        </a:rPr>
                        <a:t>4</a:t>
                      </a:r>
                    </a:p>
                  </a:txBody>
                  <a:tcPr marL="51009" marR="51009" marT="51009" marB="51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8930975"/>
                  </a:ext>
                </a:extLst>
              </a:tr>
            </a:tbl>
          </a:graphicData>
        </a:graphic>
      </p:graphicFrame>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1CBD55D4-37D3-4ABA-A9AB-99E935429D8C}"/>
                  </a:ext>
                </a:extLst>
              </p14:cNvPr>
              <p14:cNvContentPartPr/>
              <p14:nvPr/>
            </p14:nvContentPartPr>
            <p14:xfrm>
              <a:off x="3099743" y="2674911"/>
              <a:ext cx="1676400" cy="1019175"/>
            </p14:xfrm>
          </p:contentPart>
        </mc:Choice>
        <mc:Fallback>
          <p:pic>
            <p:nvPicPr>
              <p:cNvPr id="6" name="Ink 5">
                <a:extLst>
                  <a:ext uri="{FF2B5EF4-FFF2-40B4-BE49-F238E27FC236}">
                    <a16:creationId xmlns:a16="http://schemas.microsoft.com/office/drawing/2014/main" id="{1CBD55D4-37D3-4ABA-A9AB-99E935429D8C}"/>
                  </a:ext>
                </a:extLst>
              </p:cNvPr>
              <p:cNvPicPr/>
              <p:nvPr/>
            </p:nvPicPr>
            <p:blipFill>
              <a:blip r:embed="rId4"/>
              <a:stretch>
                <a:fillRect/>
              </a:stretch>
            </p:blipFill>
            <p:spPr>
              <a:xfrm>
                <a:off x="3081791" y="2656987"/>
                <a:ext cx="1711946" cy="1054665"/>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a:extLst>
                  <a:ext uri="{FF2B5EF4-FFF2-40B4-BE49-F238E27FC236}">
                    <a16:creationId xmlns:a16="http://schemas.microsoft.com/office/drawing/2014/main" id="{5A5D8102-C39B-4162-83EB-6EFA20E7A53D}"/>
                  </a:ext>
                </a:extLst>
              </p14:cNvPr>
              <p14:cNvContentPartPr/>
              <p14:nvPr/>
            </p14:nvContentPartPr>
            <p14:xfrm>
              <a:off x="3095940" y="2705648"/>
              <a:ext cx="1724025" cy="981075"/>
            </p14:xfrm>
          </p:contentPart>
        </mc:Choice>
        <mc:Fallback>
          <p:pic>
            <p:nvPicPr>
              <p:cNvPr id="7" name="Ink 6">
                <a:extLst>
                  <a:ext uri="{FF2B5EF4-FFF2-40B4-BE49-F238E27FC236}">
                    <a16:creationId xmlns:a16="http://schemas.microsoft.com/office/drawing/2014/main" id="{5A5D8102-C39B-4162-83EB-6EFA20E7A53D}"/>
                  </a:ext>
                </a:extLst>
              </p:cNvPr>
              <p:cNvPicPr/>
              <p:nvPr/>
            </p:nvPicPr>
            <p:blipFill>
              <a:blip r:embed="rId6"/>
              <a:stretch>
                <a:fillRect/>
              </a:stretch>
            </p:blipFill>
            <p:spPr>
              <a:xfrm>
                <a:off x="3077921" y="2687732"/>
                <a:ext cx="1759702" cy="1016548"/>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84FE0C8F-197F-4897-B5CA-5B1D75F25081}"/>
                  </a:ext>
                </a:extLst>
              </p14:cNvPr>
              <p14:cNvContentPartPr/>
              <p14:nvPr/>
            </p14:nvContentPartPr>
            <p14:xfrm>
              <a:off x="2787804" y="613317"/>
              <a:ext cx="1028700" cy="857250"/>
            </p14:xfrm>
          </p:contentPart>
        </mc:Choice>
        <mc:Fallback>
          <p:pic>
            <p:nvPicPr>
              <p:cNvPr id="8" name="Ink 7">
                <a:extLst>
                  <a:ext uri="{FF2B5EF4-FFF2-40B4-BE49-F238E27FC236}">
                    <a16:creationId xmlns:a16="http://schemas.microsoft.com/office/drawing/2014/main" id="{84FE0C8F-197F-4897-B5CA-5B1D75F25081}"/>
                  </a:ext>
                </a:extLst>
              </p:cNvPr>
              <p:cNvPicPr/>
              <p:nvPr/>
            </p:nvPicPr>
            <p:blipFill>
              <a:blip r:embed="rId8"/>
              <a:stretch>
                <a:fillRect/>
              </a:stretch>
            </p:blipFill>
            <p:spPr>
              <a:xfrm>
                <a:off x="2769757" y="595254"/>
                <a:ext cx="1064434" cy="893014"/>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a:extLst>
                  <a:ext uri="{FF2B5EF4-FFF2-40B4-BE49-F238E27FC236}">
                    <a16:creationId xmlns:a16="http://schemas.microsoft.com/office/drawing/2014/main" id="{20C35895-F37E-4FBD-8771-F6C3D8078927}"/>
                  </a:ext>
                </a:extLst>
              </p14:cNvPr>
              <p14:cNvContentPartPr/>
              <p14:nvPr/>
            </p14:nvContentPartPr>
            <p14:xfrm>
              <a:off x="2899316" y="594362"/>
              <a:ext cx="981075" cy="923925"/>
            </p14:xfrm>
          </p:contentPart>
        </mc:Choice>
        <mc:Fallback>
          <p:pic>
            <p:nvPicPr>
              <p:cNvPr id="9" name="Ink 8">
                <a:extLst>
                  <a:ext uri="{FF2B5EF4-FFF2-40B4-BE49-F238E27FC236}">
                    <a16:creationId xmlns:a16="http://schemas.microsoft.com/office/drawing/2014/main" id="{20C35895-F37E-4FBD-8771-F6C3D8078927}"/>
                  </a:ext>
                </a:extLst>
              </p:cNvPr>
              <p:cNvPicPr/>
              <p:nvPr/>
            </p:nvPicPr>
            <p:blipFill>
              <a:blip r:embed="rId10"/>
              <a:stretch>
                <a:fillRect/>
              </a:stretch>
            </p:blipFill>
            <p:spPr>
              <a:xfrm>
                <a:off x="2881374" y="576295"/>
                <a:ext cx="1016600" cy="959697"/>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24DB564E-260C-4F3F-A663-4A2D36114BFD}"/>
                  </a:ext>
                </a:extLst>
              </p14:cNvPr>
              <p14:cNvContentPartPr/>
              <p14:nvPr/>
            </p14:nvContentPartPr>
            <p14:xfrm>
              <a:off x="7342908" y="2069521"/>
              <a:ext cx="1600199" cy="47625"/>
            </p14:xfrm>
          </p:contentPart>
        </mc:Choice>
        <mc:Fallback>
          <p:pic>
            <p:nvPicPr>
              <p:cNvPr id="10" name="Ink 9">
                <a:extLst>
                  <a:ext uri="{FF2B5EF4-FFF2-40B4-BE49-F238E27FC236}">
                    <a16:creationId xmlns:a16="http://schemas.microsoft.com/office/drawing/2014/main" id="{24DB564E-260C-4F3F-A663-4A2D36114BFD}"/>
                  </a:ext>
                </a:extLst>
              </p:cNvPr>
              <p:cNvPicPr/>
              <p:nvPr/>
            </p:nvPicPr>
            <p:blipFill>
              <a:blip r:embed="rId12"/>
              <a:stretch>
                <a:fillRect/>
              </a:stretch>
            </p:blipFill>
            <p:spPr>
              <a:xfrm>
                <a:off x="7324880" y="2050003"/>
                <a:ext cx="1635895" cy="86272"/>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k 10">
                <a:extLst>
                  <a:ext uri="{FF2B5EF4-FFF2-40B4-BE49-F238E27FC236}">
                    <a16:creationId xmlns:a16="http://schemas.microsoft.com/office/drawing/2014/main" id="{396DA1E0-0A10-4ACA-BB5E-2EE7E9569143}"/>
                  </a:ext>
                </a:extLst>
              </p14:cNvPr>
              <p14:cNvContentPartPr/>
              <p14:nvPr/>
            </p14:nvContentPartPr>
            <p14:xfrm>
              <a:off x="7368886" y="4329544"/>
              <a:ext cx="3048000" cy="457199"/>
            </p14:xfrm>
          </p:contentPart>
        </mc:Choice>
        <mc:Fallback>
          <p:pic>
            <p:nvPicPr>
              <p:cNvPr id="11" name="Ink 10">
                <a:extLst>
                  <a:ext uri="{FF2B5EF4-FFF2-40B4-BE49-F238E27FC236}">
                    <a16:creationId xmlns:a16="http://schemas.microsoft.com/office/drawing/2014/main" id="{396DA1E0-0A10-4ACA-BB5E-2EE7E9569143}"/>
                  </a:ext>
                </a:extLst>
              </p:cNvPr>
              <p:cNvPicPr/>
              <p:nvPr/>
            </p:nvPicPr>
            <p:blipFill>
              <a:blip r:embed="rId14"/>
              <a:stretch>
                <a:fillRect/>
              </a:stretch>
            </p:blipFill>
            <p:spPr>
              <a:xfrm>
                <a:off x="7350914" y="4311430"/>
                <a:ext cx="3083584" cy="493065"/>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k 11">
                <a:extLst>
                  <a:ext uri="{FF2B5EF4-FFF2-40B4-BE49-F238E27FC236}">
                    <a16:creationId xmlns:a16="http://schemas.microsoft.com/office/drawing/2014/main" id="{44A28118-3E3B-45C2-B817-44A9DE7E16B6}"/>
                  </a:ext>
                </a:extLst>
              </p14:cNvPr>
              <p14:cNvContentPartPr/>
              <p14:nvPr/>
            </p14:nvContentPartPr>
            <p14:xfrm>
              <a:off x="7498771" y="4312350"/>
              <a:ext cx="2905125" cy="628649"/>
            </p14:xfrm>
          </p:contentPart>
        </mc:Choice>
        <mc:Fallback>
          <p:pic>
            <p:nvPicPr>
              <p:cNvPr id="12" name="Ink 11">
                <a:extLst>
                  <a:ext uri="{FF2B5EF4-FFF2-40B4-BE49-F238E27FC236}">
                    <a16:creationId xmlns:a16="http://schemas.microsoft.com/office/drawing/2014/main" id="{44A28118-3E3B-45C2-B817-44A9DE7E16B6}"/>
                  </a:ext>
                </a:extLst>
              </p:cNvPr>
              <p:cNvPicPr/>
              <p:nvPr/>
            </p:nvPicPr>
            <p:blipFill>
              <a:blip r:embed="rId16"/>
              <a:stretch>
                <a:fillRect/>
              </a:stretch>
            </p:blipFill>
            <p:spPr>
              <a:xfrm>
                <a:off x="7480794" y="4294460"/>
                <a:ext cx="2940720" cy="664071"/>
              </a:xfrm>
              <a:prstGeom prst="rect">
                <a:avLst/>
              </a:prstGeom>
            </p:spPr>
          </p:pic>
        </mc:Fallback>
      </mc:AlternateContent>
    </p:spTree>
    <p:extLst>
      <p:ext uri="{BB962C8B-B14F-4D97-AF65-F5344CB8AC3E}">
        <p14:creationId xmlns:p14="http://schemas.microsoft.com/office/powerpoint/2010/main" val="2658141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1D53A-DB59-4F47-99CF-7DA48AFDDBC3}"/>
              </a:ext>
            </a:extLst>
          </p:cNvPr>
          <p:cNvSpPr>
            <a:spLocks noGrp="1"/>
          </p:cNvSpPr>
          <p:nvPr>
            <p:ph type="title"/>
          </p:nvPr>
        </p:nvSpPr>
        <p:spPr>
          <a:xfrm>
            <a:off x="0" y="1128408"/>
            <a:ext cx="2947482" cy="4601183"/>
          </a:xfrm>
        </p:spPr>
        <p:txBody>
          <a:bodyPr/>
          <a:lstStyle/>
          <a:p>
            <a:r>
              <a:rPr lang="en-US"/>
              <a:t>Planning – Changes to Increment 3 Plan</a:t>
            </a:r>
          </a:p>
        </p:txBody>
      </p:sp>
      <p:sp>
        <p:nvSpPr>
          <p:cNvPr id="5" name="Content Placeholder 4">
            <a:extLst>
              <a:ext uri="{FF2B5EF4-FFF2-40B4-BE49-F238E27FC236}">
                <a16:creationId xmlns:a16="http://schemas.microsoft.com/office/drawing/2014/main" id="{7E700294-2847-42F9-8BA7-032E7C100ABE}"/>
              </a:ext>
            </a:extLst>
          </p:cNvPr>
          <p:cNvSpPr>
            <a:spLocks noGrp="1"/>
          </p:cNvSpPr>
          <p:nvPr>
            <p:ph idx="1"/>
          </p:nvPr>
        </p:nvSpPr>
        <p:spPr/>
        <p:txBody>
          <a:bodyPr>
            <a:normAutofit fontScale="85000" lnSpcReduction="20000"/>
          </a:bodyPr>
          <a:lstStyle/>
          <a:p>
            <a:r>
              <a:rPr lang="en-US"/>
              <a:t>Misjudged weight of stories 6 and 10:</a:t>
            </a:r>
          </a:p>
          <a:p>
            <a:pPr lvl="1">
              <a:spcAft>
                <a:spcPts val="0"/>
              </a:spcAft>
            </a:pPr>
            <a:r>
              <a:rPr lang="en-US"/>
              <a:t>For 6 we had far less to do than expected</a:t>
            </a:r>
          </a:p>
          <a:p>
            <a:pPr lvl="1">
              <a:spcAft>
                <a:spcPts val="0"/>
              </a:spcAft>
            </a:pPr>
            <a:r>
              <a:rPr lang="en-US"/>
              <a:t>For 10 it was a lot more work for relatively little value than expected</a:t>
            </a:r>
          </a:p>
          <a:p>
            <a:r>
              <a:rPr lang="en-US"/>
              <a:t>Removed stories 6 and 10 from plan</a:t>
            </a:r>
          </a:p>
          <a:p>
            <a:r>
              <a:rPr lang="en-US"/>
              <a:t>Changed story 9 to have tasks:</a:t>
            </a:r>
          </a:p>
          <a:p>
            <a:pPr lvl="1"/>
            <a:r>
              <a:rPr lang="en-US"/>
              <a:t>Add button to export a PNG of the currently displayed runway + calculations</a:t>
            </a:r>
          </a:p>
          <a:p>
            <a:pPr lvl="1"/>
            <a:r>
              <a:rPr lang="en-US"/>
              <a:t>Allow for selection of JPG when exporting image</a:t>
            </a:r>
          </a:p>
          <a:p>
            <a:pPr>
              <a:spcAft>
                <a:spcPts val="250"/>
              </a:spcAft>
            </a:pPr>
            <a:r>
              <a:rPr lang="en-US"/>
              <a:t>Changed story 11 to have tasks:</a:t>
            </a:r>
          </a:p>
          <a:p>
            <a:pPr lvl="1"/>
            <a:r>
              <a:rPr lang="en-US"/>
              <a:t>Add ability to change sizes of text on graphic</a:t>
            </a:r>
          </a:p>
          <a:p>
            <a:pPr lvl="1"/>
            <a:r>
              <a:rPr lang="en-US"/>
              <a:t>Allow user to change colours of elements of graphic</a:t>
            </a:r>
          </a:p>
          <a:p>
            <a:pPr lvl="1"/>
            <a:r>
              <a:rPr lang="en-US"/>
              <a:t>Add colour scheme themes for user to choose between</a:t>
            </a:r>
          </a:p>
          <a:p>
            <a:pPr lvl="1"/>
            <a:r>
              <a:rPr lang="en-US"/>
              <a:t>Add hotkeys for specific functionality of GUI so it relies less on mouse use</a:t>
            </a:r>
          </a:p>
          <a:p>
            <a:pPr lvl="1"/>
            <a:r>
              <a:rPr lang="en-US"/>
              <a:t>Add button to menu to list all hotkeys available</a:t>
            </a:r>
          </a:p>
          <a:p>
            <a:r>
              <a:rPr lang="en-US"/>
              <a:t>Changed story 12 "fix bugs" task to be more specific:</a:t>
            </a:r>
          </a:p>
          <a:p>
            <a:pPr lvl="1"/>
            <a:r>
              <a:rPr lang="en-US"/>
              <a:t>Fix issue with values being shown incorrectly when obstacle over specific threshold on runway</a:t>
            </a:r>
          </a:p>
          <a:p>
            <a:pPr lvl="1"/>
            <a:r>
              <a:rPr lang="en-US"/>
              <a:t>Fix issue with obstacle not being shown at end of displaced threshold</a:t>
            </a:r>
          </a:p>
          <a:p>
            <a:pPr lvl="1"/>
            <a:r>
              <a:rPr lang="en-US"/>
              <a:t>Fix XML importing incorrectly with only runways or only obstacles </a:t>
            </a:r>
          </a:p>
          <a:p>
            <a:pPr lvl="1"/>
            <a:r>
              <a:rPr lang="en-US"/>
              <a:t>Create tests/scenarios for other stories + fix any issues that affect functionality and value significantly that arise</a:t>
            </a:r>
          </a:p>
          <a:p>
            <a:pPr lvl="1"/>
            <a:endParaRPr lang="en-US"/>
          </a:p>
          <a:p>
            <a:pPr lvl="1"/>
            <a:endParaRPr lang="en-US"/>
          </a:p>
        </p:txBody>
      </p:sp>
    </p:spTree>
    <p:extLst>
      <p:ext uri="{BB962C8B-B14F-4D97-AF65-F5344CB8AC3E}">
        <p14:creationId xmlns:p14="http://schemas.microsoft.com/office/powerpoint/2010/main" val="2492176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790A2-E5F8-4379-9F69-198DBFE4AE1F}"/>
              </a:ext>
            </a:extLst>
          </p:cNvPr>
          <p:cNvSpPr>
            <a:spLocks noGrp="1"/>
          </p:cNvSpPr>
          <p:nvPr>
            <p:ph type="title"/>
          </p:nvPr>
        </p:nvSpPr>
        <p:spPr/>
        <p:txBody>
          <a:bodyPr/>
          <a:lstStyle/>
          <a:p>
            <a:r>
              <a:rPr lang="en-US"/>
              <a:t>Changes based on Feedback:</a:t>
            </a:r>
          </a:p>
        </p:txBody>
      </p:sp>
      <p:sp>
        <p:nvSpPr>
          <p:cNvPr id="3" name="Content Placeholder 2">
            <a:extLst>
              <a:ext uri="{FF2B5EF4-FFF2-40B4-BE49-F238E27FC236}">
                <a16:creationId xmlns:a16="http://schemas.microsoft.com/office/drawing/2014/main" id="{2EC55907-A552-41D7-A19D-133E1052B54D}"/>
              </a:ext>
            </a:extLst>
          </p:cNvPr>
          <p:cNvSpPr>
            <a:spLocks noGrp="1"/>
          </p:cNvSpPr>
          <p:nvPr>
            <p:ph idx="1"/>
          </p:nvPr>
        </p:nvSpPr>
        <p:spPr/>
        <p:txBody>
          <a:bodyPr/>
          <a:lstStyle/>
          <a:p>
            <a:r>
              <a:rPr lang="en-US"/>
              <a:t>Added ability to customise colour schemes as they were hard to see + reworked original colour palette.</a:t>
            </a:r>
          </a:p>
          <a:p>
            <a:r>
              <a:rPr lang="en-US"/>
              <a:t>Tested colour schemes with online colourblind filters to make sure elements were readable.</a:t>
            </a:r>
          </a:p>
          <a:p>
            <a:r>
              <a:rPr lang="en-US"/>
              <a:t>Added titles to each view so it was clearer what the user was looking at.</a:t>
            </a:r>
          </a:p>
          <a:p>
            <a:r>
              <a:rPr lang="en-US"/>
              <a:t>Added labels to ALS/TOCS slope</a:t>
            </a:r>
          </a:p>
          <a:p>
            <a:r>
              <a:rPr lang="en-US"/>
              <a:t>Re-created class diagram to be clearer</a:t>
            </a:r>
          </a:p>
          <a:p>
            <a:r>
              <a:rPr lang="en-US"/>
              <a:t>Broke down some tasks and re-prioritised to consider reduced sprint length + not allow for un-completable tasks (e.g., "fix bugs")</a:t>
            </a:r>
          </a:p>
          <a:p>
            <a:r>
              <a:rPr lang="en-US"/>
              <a:t>Included fewer specific examples of the program fulfilling our scenarios</a:t>
            </a:r>
          </a:p>
        </p:txBody>
      </p:sp>
    </p:spTree>
    <p:extLst>
      <p:ext uri="{BB962C8B-B14F-4D97-AF65-F5344CB8AC3E}">
        <p14:creationId xmlns:p14="http://schemas.microsoft.com/office/powerpoint/2010/main" val="84052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D4F17-7756-AD47-88F2-61C600E17C20}"/>
              </a:ext>
            </a:extLst>
          </p:cNvPr>
          <p:cNvSpPr>
            <a:spLocks noGrp="1"/>
          </p:cNvSpPr>
          <p:nvPr>
            <p:ph type="title"/>
          </p:nvPr>
        </p:nvSpPr>
        <p:spPr/>
        <p:txBody>
          <a:bodyPr/>
          <a:lstStyle/>
          <a:p>
            <a:r>
              <a:rPr lang="en-US"/>
              <a:t>Planning – Increment 3 burndown chart</a:t>
            </a:r>
          </a:p>
        </p:txBody>
      </p:sp>
      <p:pic>
        <p:nvPicPr>
          <p:cNvPr id="7" name="Content Placeholder 6" descr="Table&#10;&#10;Description automatically generated">
            <a:extLst>
              <a:ext uri="{FF2B5EF4-FFF2-40B4-BE49-F238E27FC236}">
                <a16:creationId xmlns:a16="http://schemas.microsoft.com/office/drawing/2014/main" id="{17344C06-0742-8B4E-AC1F-3AB7AA4226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71988" y="1614487"/>
            <a:ext cx="6108700" cy="3619500"/>
          </a:xfrm>
        </p:spPr>
      </p:pic>
      <p:sp>
        <p:nvSpPr>
          <p:cNvPr id="8" name="TextBox 7">
            <a:extLst>
              <a:ext uri="{FF2B5EF4-FFF2-40B4-BE49-F238E27FC236}">
                <a16:creationId xmlns:a16="http://schemas.microsoft.com/office/drawing/2014/main" id="{4796583A-F7A4-C848-A087-D332587BDB8E}"/>
              </a:ext>
            </a:extLst>
          </p:cNvPr>
          <p:cNvSpPr txBox="1"/>
          <p:nvPr/>
        </p:nvSpPr>
        <p:spPr>
          <a:xfrm>
            <a:off x="3759200" y="5588000"/>
            <a:ext cx="6821488" cy="646331"/>
          </a:xfrm>
          <a:prstGeom prst="rect">
            <a:avLst/>
          </a:prstGeom>
          <a:noFill/>
        </p:spPr>
        <p:txBody>
          <a:bodyPr wrap="square" rtlCol="0">
            <a:spAutoFit/>
          </a:bodyPr>
          <a:lstStyle/>
          <a:p>
            <a:r>
              <a:rPr lang="en-US"/>
              <a:t>Grey indicates a task was removed</a:t>
            </a:r>
          </a:p>
          <a:p>
            <a:r>
              <a:rPr lang="en-US"/>
              <a:t>Changes to plan structure mid-sprint following supervisor meetings</a:t>
            </a:r>
          </a:p>
        </p:txBody>
      </p:sp>
    </p:spTree>
    <p:extLst>
      <p:ext uri="{BB962C8B-B14F-4D97-AF65-F5344CB8AC3E}">
        <p14:creationId xmlns:p14="http://schemas.microsoft.com/office/powerpoint/2010/main" val="4142609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9CE-1155-344F-ABAF-BEA054A0B8F0}"/>
              </a:ext>
            </a:extLst>
          </p:cNvPr>
          <p:cNvSpPr>
            <a:spLocks noGrp="1"/>
          </p:cNvSpPr>
          <p:nvPr>
            <p:ph type="title"/>
          </p:nvPr>
        </p:nvSpPr>
        <p:spPr/>
        <p:txBody>
          <a:bodyPr/>
          <a:lstStyle/>
          <a:p>
            <a:r>
              <a:rPr lang="en-US"/>
              <a:t>Testing</a:t>
            </a:r>
          </a:p>
        </p:txBody>
      </p:sp>
      <p:sp>
        <p:nvSpPr>
          <p:cNvPr id="3" name="Text Placeholder 2">
            <a:extLst>
              <a:ext uri="{FF2B5EF4-FFF2-40B4-BE49-F238E27FC236}">
                <a16:creationId xmlns:a16="http://schemas.microsoft.com/office/drawing/2014/main" id="{17735D30-E0FB-DE42-9403-E1B811F89D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86502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57E4C2-C773-4E9B-AB38-B5CF907BFF95}"/>
              </a:ext>
            </a:extLst>
          </p:cNvPr>
          <p:cNvSpPr>
            <a:spLocks noGrp="1"/>
          </p:cNvSpPr>
          <p:nvPr>
            <p:ph type="body" idx="1"/>
          </p:nvPr>
        </p:nvSpPr>
        <p:spPr>
          <a:xfrm>
            <a:off x="3886200" y="775994"/>
            <a:ext cx="7315200" cy="5269921"/>
          </a:xfrm>
        </p:spPr>
        <p:txBody>
          <a:bodyPr/>
          <a:lstStyle/>
          <a:p>
            <a:r>
              <a:rPr lang="en-US" sz="1900">
                <a:ea typeface="+mn-lt"/>
                <a:cs typeface="+mn-lt"/>
              </a:rPr>
              <a:t>Automated Unit testing performed for User Input, Exporting / Importing and calculations using scenarios 1 - 4 from the given examples.The tests include boundary and partition testing and have been repeated after every increment. </a:t>
            </a:r>
          </a:p>
          <a:p>
            <a:endParaRPr lang="en-US" sz="1900">
              <a:ea typeface="+mn-lt"/>
              <a:cs typeface="+mn-lt"/>
            </a:endParaRPr>
          </a:p>
          <a:p>
            <a:r>
              <a:rPr lang="en-US" sz="1900">
                <a:ea typeface="+mn-lt"/>
                <a:cs typeface="+mn-lt"/>
              </a:rPr>
              <a:t>Scenarios used for automated tests:</a:t>
            </a:r>
          </a:p>
          <a:p>
            <a:pPr marL="285750" indent="-285750">
              <a:buFont typeface="Arial" pitchFamily="18" charset="2"/>
              <a:buChar char="•"/>
            </a:pPr>
            <a:r>
              <a:rPr lang="en-US" sz="1900">
                <a:ea typeface="+mn-lt"/>
                <a:cs typeface="+mn-lt"/>
              </a:rPr>
              <a:t>Scenario 1 = 12m tall obstacle, on the centreline, 50m before the 09L threshold, 3646 from the 27R threshold.</a:t>
            </a:r>
            <a:endParaRPr lang="en-US" sz="1900"/>
          </a:p>
          <a:p>
            <a:pPr marL="285750" indent="-285750">
              <a:buFont typeface="Arial" pitchFamily="18" charset="2"/>
              <a:buChar char="•"/>
            </a:pPr>
            <a:r>
              <a:rPr lang="en-US" sz="1900">
                <a:ea typeface="+mn-lt"/>
                <a:cs typeface="+mn-lt"/>
              </a:rPr>
              <a:t>Scenario 2 = 25m tall obstacle, 20m south of the centreline, 500m from the 27L threshold and 2853m from 09R threshold.</a:t>
            </a:r>
            <a:endParaRPr lang="en-US" sz="1900"/>
          </a:p>
          <a:p>
            <a:pPr marL="285750" indent="-285750">
              <a:buFont typeface="Arial" pitchFamily="18" charset="2"/>
              <a:buChar char="•"/>
            </a:pPr>
            <a:r>
              <a:rPr lang="en-US" sz="1900">
                <a:ea typeface="+mn-lt"/>
                <a:cs typeface="+mn-lt"/>
              </a:rPr>
              <a:t>Scenario 3 = 15m tall obstacle, 60m north of centreline, 150m from 09R threshold and 3203m from 27L threshold.</a:t>
            </a:r>
            <a:endParaRPr lang="en-US" sz="1900"/>
          </a:p>
          <a:p>
            <a:pPr marL="285750" indent="-285750">
              <a:buFont typeface="Arial" pitchFamily="18" charset="2"/>
              <a:buChar char="•"/>
            </a:pPr>
            <a:r>
              <a:rPr lang="en-US" sz="1900">
                <a:ea typeface="+mn-lt"/>
                <a:cs typeface="+mn-lt"/>
              </a:rPr>
              <a:t>Scenario 4 = 20m tall obstacle, 20m right of centreline, 50m from 27R threshold and 3546m from 09L threshold.</a:t>
            </a:r>
            <a:endParaRPr lang="en-US" sz="1900"/>
          </a:p>
        </p:txBody>
      </p:sp>
      <p:sp>
        <p:nvSpPr>
          <p:cNvPr id="6" name="Title 1">
            <a:extLst>
              <a:ext uri="{FF2B5EF4-FFF2-40B4-BE49-F238E27FC236}">
                <a16:creationId xmlns:a16="http://schemas.microsoft.com/office/drawing/2014/main" id="{19C86705-A1C5-4C65-BF82-EE03C70F39F0}"/>
              </a:ext>
            </a:extLst>
          </p:cNvPr>
          <p:cNvSpPr>
            <a:spLocks noGrp="1"/>
          </p:cNvSpPr>
          <p:nvPr>
            <p:ph type="title"/>
          </p:nvPr>
        </p:nvSpPr>
        <p:spPr>
          <a:xfrm>
            <a:off x="252919" y="1123837"/>
            <a:ext cx="2947482" cy="4601183"/>
          </a:xfrm>
        </p:spPr>
        <p:txBody>
          <a:bodyPr>
            <a:normAutofit/>
          </a:bodyPr>
          <a:lstStyle/>
          <a:p>
            <a:r>
              <a:rPr lang="en-US" sz="3600">
                <a:solidFill>
                  <a:schemeClr val="bg1"/>
                </a:solidFill>
                <a:ea typeface="+mj-lt"/>
                <a:cs typeface="+mj-lt"/>
              </a:rPr>
              <a:t>Automated Testing</a:t>
            </a:r>
            <a:br>
              <a:rPr lang="en-US" sz="3600">
                <a:ea typeface="+mj-lt"/>
                <a:cs typeface="+mj-lt"/>
              </a:rPr>
            </a:br>
            <a:endParaRPr lang="en-US" sz="3600">
              <a:ea typeface="+mj-lt"/>
              <a:cs typeface="+mj-lt"/>
            </a:endParaRPr>
          </a:p>
          <a:p>
            <a:endParaRPr lang="en-US"/>
          </a:p>
        </p:txBody>
      </p:sp>
    </p:spTree>
    <p:extLst>
      <p:ext uri="{BB962C8B-B14F-4D97-AF65-F5344CB8AC3E}">
        <p14:creationId xmlns:p14="http://schemas.microsoft.com/office/powerpoint/2010/main" val="474924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57E4C2-C773-4E9B-AB38-B5CF907BFF95}"/>
              </a:ext>
            </a:extLst>
          </p:cNvPr>
          <p:cNvSpPr>
            <a:spLocks noGrp="1"/>
          </p:cNvSpPr>
          <p:nvPr>
            <p:ph type="body" idx="1"/>
          </p:nvPr>
        </p:nvSpPr>
        <p:spPr>
          <a:xfrm>
            <a:off x="3886200" y="3399698"/>
            <a:ext cx="7315200" cy="2646217"/>
          </a:xfrm>
        </p:spPr>
        <p:txBody>
          <a:bodyPr>
            <a:normAutofit fontScale="85000" lnSpcReduction="10000"/>
          </a:bodyPr>
          <a:lstStyle/>
          <a:p>
            <a:r>
              <a:rPr lang="en-US" sz="1900">
                <a:ea typeface="+mn-lt"/>
                <a:cs typeface="+mn-lt"/>
              </a:rPr>
              <a:t>TestUserInput contains automated validation tests for all values input by the user, testing around boundaries and incorrect values.</a:t>
            </a:r>
            <a:endParaRPr lang="en-US"/>
          </a:p>
          <a:p>
            <a:r>
              <a:rPr lang="en-US" sz="1900">
                <a:ea typeface="+mn-lt"/>
                <a:cs typeface="+mn-lt"/>
              </a:rPr>
              <a:t>TestExportXML performs export and import tests on the scenarios, testing that the files are created and then the imported values are correct.</a:t>
            </a:r>
            <a:endParaRPr lang="en-US"/>
          </a:p>
          <a:p>
            <a:r>
              <a:rPr lang="en-US" sz="1900">
                <a:ea typeface="+mn-lt"/>
                <a:cs typeface="+mn-lt"/>
              </a:rPr>
              <a:t>TestCalculations tests the recalculation values on the scenarios, comparing them to their true values.</a:t>
            </a:r>
            <a:endParaRPr lang="en-US"/>
          </a:p>
          <a:p>
            <a:r>
              <a:rPr lang="en-US" sz="1900" dirty="0">
                <a:ea typeface="+mn-lt"/>
                <a:cs typeface="+mn-lt"/>
              </a:rPr>
              <a:t>TestExportImage exports Top and side views for each scenario and checks the file existence, manual checking of the created files is then required to check for correctness of the image. (ExportToJPG fails however in our </a:t>
            </a:r>
            <a:r>
              <a:rPr lang="en-US" sz="1900">
                <a:ea typeface="+mn-lt"/>
                <a:cs typeface="+mn-lt"/>
              </a:rPr>
              <a:t>manual testing it does successfully create the image, was unable to fix before deadline)</a:t>
            </a:r>
            <a:endParaRPr lang="en-US"/>
          </a:p>
        </p:txBody>
      </p:sp>
      <p:sp>
        <p:nvSpPr>
          <p:cNvPr id="6" name="Title 1">
            <a:extLst>
              <a:ext uri="{FF2B5EF4-FFF2-40B4-BE49-F238E27FC236}">
                <a16:creationId xmlns:a16="http://schemas.microsoft.com/office/drawing/2014/main" id="{19C86705-A1C5-4C65-BF82-EE03C70F39F0}"/>
              </a:ext>
            </a:extLst>
          </p:cNvPr>
          <p:cNvSpPr>
            <a:spLocks noGrp="1"/>
          </p:cNvSpPr>
          <p:nvPr>
            <p:ph type="title"/>
          </p:nvPr>
        </p:nvSpPr>
        <p:spPr>
          <a:xfrm>
            <a:off x="252919" y="1123837"/>
            <a:ext cx="2947482" cy="4601183"/>
          </a:xfrm>
        </p:spPr>
        <p:txBody>
          <a:bodyPr>
            <a:normAutofit/>
          </a:bodyPr>
          <a:lstStyle/>
          <a:p>
            <a:r>
              <a:rPr lang="en-US" sz="3600">
                <a:solidFill>
                  <a:schemeClr val="bg1"/>
                </a:solidFill>
                <a:ea typeface="+mj-lt"/>
                <a:cs typeface="+mj-lt"/>
              </a:rPr>
              <a:t>Automated Testing</a:t>
            </a:r>
            <a:br>
              <a:rPr lang="en-US" sz="3600">
                <a:ea typeface="+mj-lt"/>
                <a:cs typeface="+mj-lt"/>
              </a:rPr>
            </a:br>
            <a:endParaRPr lang="en-US" sz="3600">
              <a:ea typeface="+mj-lt"/>
              <a:cs typeface="+mj-lt"/>
            </a:endParaRPr>
          </a:p>
          <a:p>
            <a:endParaRPr lang="en-US"/>
          </a:p>
        </p:txBody>
      </p:sp>
      <p:pic>
        <p:nvPicPr>
          <p:cNvPr id="2" name="Picture 3" descr="Graphical user interface, text, application, chat or text message&#10;&#10;Description automatically generated">
            <a:extLst>
              <a:ext uri="{FF2B5EF4-FFF2-40B4-BE49-F238E27FC236}">
                <a16:creationId xmlns:a16="http://schemas.microsoft.com/office/drawing/2014/main" id="{D346BC66-AF85-411B-822D-E9B8317AF816}"/>
              </a:ext>
            </a:extLst>
          </p:cNvPr>
          <p:cNvPicPr>
            <a:picLocks noChangeAspect="1"/>
          </p:cNvPicPr>
          <p:nvPr/>
        </p:nvPicPr>
        <p:blipFill>
          <a:blip r:embed="rId2"/>
          <a:stretch>
            <a:fillRect/>
          </a:stretch>
        </p:blipFill>
        <p:spPr>
          <a:xfrm>
            <a:off x="4828309" y="1464004"/>
            <a:ext cx="4717473" cy="1306289"/>
          </a:xfrm>
          <a:prstGeom prst="rect">
            <a:avLst/>
          </a:prstGeom>
        </p:spPr>
      </p:pic>
    </p:spTree>
    <p:extLst>
      <p:ext uri="{BB962C8B-B14F-4D97-AF65-F5344CB8AC3E}">
        <p14:creationId xmlns:p14="http://schemas.microsoft.com/office/powerpoint/2010/main" val="1831852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57E4C2-C773-4E9B-AB38-B5CF907BFF95}"/>
              </a:ext>
            </a:extLst>
          </p:cNvPr>
          <p:cNvSpPr>
            <a:spLocks noGrp="1"/>
          </p:cNvSpPr>
          <p:nvPr>
            <p:ph type="body" idx="1"/>
          </p:nvPr>
        </p:nvSpPr>
        <p:spPr>
          <a:xfrm>
            <a:off x="3886200" y="793313"/>
            <a:ext cx="7315200" cy="5252602"/>
          </a:xfrm>
        </p:spPr>
        <p:txBody>
          <a:bodyPr>
            <a:normAutofit/>
          </a:bodyPr>
          <a:lstStyle/>
          <a:p>
            <a:r>
              <a:rPr lang="en-US" sz="1500">
                <a:ea typeface="+mn-lt"/>
                <a:cs typeface="+mn-lt"/>
              </a:rPr>
              <a:t>(1, 2, 3, 5, 8) User Story Scenario Using the Tool = Select Runway 27R and object Boeing 737 from default pre-sets. Adjusts obstacle position, render new runway view, press view calculations</a:t>
            </a:r>
            <a:endParaRPr lang="en-US" sz="1500"/>
          </a:p>
          <a:p>
            <a:pPr lvl="1"/>
            <a:r>
              <a:rPr lang="en-US" sz="1500">
                <a:ea typeface="+mn-lt"/>
                <a:cs typeface="+mn-lt"/>
              </a:rPr>
              <a:t>Result = Runway with calculations show, history log shows changes between renders, view calculations show correct calculations</a:t>
            </a:r>
            <a:endParaRPr lang="en-US" sz="1500"/>
          </a:p>
          <a:p>
            <a:r>
              <a:rPr lang="en-US" sz="1500">
                <a:ea typeface="+mn-lt"/>
                <a:cs typeface="+mn-lt"/>
              </a:rPr>
              <a:t>(4) User Story Scenario Importing Pre-sets = Clear existing pre-sets, import existing pre-sets from xml</a:t>
            </a:r>
            <a:endParaRPr lang="en-US" sz="1500"/>
          </a:p>
          <a:p>
            <a:pPr lvl="1"/>
            <a:r>
              <a:rPr lang="en-US" sz="1500">
                <a:ea typeface="+mn-lt"/>
                <a:cs typeface="+mn-lt"/>
              </a:rPr>
              <a:t>Result = Configuration fields clear, xml imports correctly</a:t>
            </a:r>
          </a:p>
          <a:p>
            <a:r>
              <a:rPr lang="en-US" sz="1500">
                <a:ea typeface="+mn-lt"/>
                <a:cs typeface="+mn-lt"/>
              </a:rPr>
              <a:t>(4) User Story Scenario Adding New Pre-sets = Select Runway 27R, create new obstacle 12m tall, 12m wide, 3646m from the 27R threshold, and 0m from the centreline, save object as pre-set</a:t>
            </a:r>
            <a:endParaRPr lang="en-US" sz="1500"/>
          </a:p>
          <a:p>
            <a:pPr lvl="1"/>
            <a:r>
              <a:rPr lang="en-US" sz="1500">
                <a:ea typeface="+mn-lt"/>
                <a:cs typeface="+mn-lt"/>
              </a:rPr>
              <a:t>Result = Obstruction is created and then is saved to list of pre-sets</a:t>
            </a:r>
            <a:endParaRPr lang="en-US" sz="1500"/>
          </a:p>
          <a:p>
            <a:r>
              <a:rPr lang="en-US" sz="1500">
                <a:ea typeface="+mn-lt"/>
                <a:cs typeface="+mn-lt"/>
              </a:rPr>
              <a:t>(7) User Story Scenario Exporting Data = export set of given pre-sets</a:t>
            </a:r>
            <a:endParaRPr lang="en-US" sz="1500"/>
          </a:p>
          <a:p>
            <a:pPr lvl="1"/>
            <a:r>
              <a:rPr lang="en-US" sz="1500">
                <a:ea typeface="+mn-lt"/>
                <a:cs typeface="+mn-lt"/>
              </a:rPr>
              <a:t>Result = File is created and shows correct values when imported</a:t>
            </a:r>
          </a:p>
          <a:p>
            <a:r>
              <a:rPr lang="en-US" sz="1500">
                <a:ea typeface="+mn-lt"/>
                <a:cs typeface="+mn-lt"/>
              </a:rPr>
              <a:t>(4) User Story Scenario Incorrect Pre-set Creation = mistype letter in number parameter of TORA, fix mistype and attempt to re save</a:t>
            </a:r>
            <a:endParaRPr lang="en-US" sz="1500"/>
          </a:p>
          <a:p>
            <a:pPr lvl="1"/>
            <a:r>
              <a:rPr lang="en-US" sz="1500">
                <a:ea typeface="+mn-lt"/>
                <a:cs typeface="+mn-lt"/>
              </a:rPr>
              <a:t>Result = Error message shown, saves pre-set correctly and is visible in list loads once selected</a:t>
            </a:r>
            <a:endParaRPr lang="en-US" sz="1500"/>
          </a:p>
        </p:txBody>
      </p:sp>
      <p:sp>
        <p:nvSpPr>
          <p:cNvPr id="6" name="Title 1">
            <a:extLst>
              <a:ext uri="{FF2B5EF4-FFF2-40B4-BE49-F238E27FC236}">
                <a16:creationId xmlns:a16="http://schemas.microsoft.com/office/drawing/2014/main" id="{19C86705-A1C5-4C65-BF82-EE03C70F39F0}"/>
              </a:ext>
            </a:extLst>
          </p:cNvPr>
          <p:cNvSpPr>
            <a:spLocks noGrp="1"/>
          </p:cNvSpPr>
          <p:nvPr>
            <p:ph type="title"/>
          </p:nvPr>
        </p:nvSpPr>
        <p:spPr>
          <a:xfrm>
            <a:off x="252919" y="1123837"/>
            <a:ext cx="2947482" cy="4601183"/>
          </a:xfrm>
        </p:spPr>
        <p:txBody>
          <a:bodyPr>
            <a:normAutofit/>
          </a:bodyPr>
          <a:lstStyle/>
          <a:p>
            <a:r>
              <a:rPr lang="en-US" sz="3600">
                <a:solidFill>
                  <a:schemeClr val="bg1"/>
                </a:solidFill>
                <a:ea typeface="+mj-lt"/>
                <a:cs typeface="+mj-lt"/>
              </a:rPr>
              <a:t>Manual User Story Scenario Testing</a:t>
            </a:r>
            <a:br>
              <a:rPr lang="en-US" sz="3600">
                <a:ea typeface="+mj-lt"/>
                <a:cs typeface="+mj-lt"/>
              </a:rPr>
            </a:br>
            <a:endParaRPr lang="en-US" sz="3600">
              <a:ea typeface="+mj-lt"/>
              <a:cs typeface="+mj-lt"/>
            </a:endParaRPr>
          </a:p>
          <a:p>
            <a:endParaRPr lang="en-US"/>
          </a:p>
        </p:txBody>
      </p:sp>
    </p:spTree>
    <p:extLst>
      <p:ext uri="{BB962C8B-B14F-4D97-AF65-F5344CB8AC3E}">
        <p14:creationId xmlns:p14="http://schemas.microsoft.com/office/powerpoint/2010/main" val="4213543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57E4C2-C773-4E9B-AB38-B5CF907BFF95}"/>
              </a:ext>
            </a:extLst>
          </p:cNvPr>
          <p:cNvSpPr>
            <a:spLocks noGrp="1"/>
          </p:cNvSpPr>
          <p:nvPr>
            <p:ph type="body" idx="1"/>
          </p:nvPr>
        </p:nvSpPr>
        <p:spPr>
          <a:xfrm>
            <a:off x="3886200" y="793313"/>
            <a:ext cx="7315200" cy="5252602"/>
          </a:xfrm>
        </p:spPr>
        <p:txBody>
          <a:bodyPr>
            <a:normAutofit/>
          </a:bodyPr>
          <a:lstStyle/>
          <a:p>
            <a:r>
              <a:rPr lang="en-US" sz="1500">
                <a:ea typeface="+mn-lt"/>
                <a:cs typeface="+mn-lt"/>
              </a:rPr>
              <a:t>(4) User Story Scenario Incorrect Import of Pre-sets = Syntax error in importing pre-set file</a:t>
            </a:r>
          </a:p>
          <a:p>
            <a:pPr lvl="1"/>
            <a:r>
              <a:rPr lang="en-US" sz="1500">
                <a:ea typeface="+mn-lt"/>
                <a:cs typeface="+mn-lt"/>
              </a:rPr>
              <a:t>Result = Error message visible and no import attempted</a:t>
            </a:r>
            <a:endParaRPr lang="en-US" sz="1500"/>
          </a:p>
          <a:p>
            <a:r>
              <a:rPr lang="en-US" sz="1500">
                <a:ea typeface="+mn-lt"/>
                <a:cs typeface="+mn-lt"/>
              </a:rPr>
              <a:t>(4) User Story Scenario Empty Import of Pre-sets = Empty list of pre-sets</a:t>
            </a:r>
            <a:endParaRPr lang="en-US" sz="1500"/>
          </a:p>
          <a:p>
            <a:pPr lvl="1"/>
            <a:r>
              <a:rPr lang="en-US" sz="1500">
                <a:ea typeface="+mn-lt"/>
                <a:cs typeface="+mn-lt"/>
              </a:rPr>
              <a:t>Result = Error message visible and no import attempted</a:t>
            </a:r>
          </a:p>
          <a:p>
            <a:r>
              <a:rPr lang="en-US" sz="1500">
                <a:ea typeface="+mn-lt"/>
                <a:cs typeface="+mn-lt"/>
              </a:rPr>
              <a:t>(8) User Story Scenario Finding mistake in history log = create new Runway and obstacle, add new obstacles, check history to see a previous TODA change, correct change</a:t>
            </a:r>
          </a:p>
          <a:p>
            <a:pPr lvl="1"/>
            <a:r>
              <a:rPr lang="en-US" sz="1500">
                <a:ea typeface="+mn-lt"/>
                <a:cs typeface="+mn-lt"/>
              </a:rPr>
              <a:t>Result = History updates correctly</a:t>
            </a:r>
            <a:endParaRPr lang="en-US" sz="1500"/>
          </a:p>
          <a:p>
            <a:r>
              <a:rPr lang="en-US" sz="1500">
                <a:ea typeface="+mn-lt"/>
                <a:cs typeface="+mn-lt"/>
              </a:rPr>
              <a:t>(9) User Story Scenario Exporting to PNG = render calculations and export to png</a:t>
            </a:r>
            <a:endParaRPr lang="en-US" sz="1500"/>
          </a:p>
          <a:p>
            <a:pPr lvl="1"/>
            <a:r>
              <a:rPr lang="en-US" sz="1500">
                <a:ea typeface="+mn-lt"/>
                <a:cs typeface="+mn-lt"/>
              </a:rPr>
              <a:t>Result = Image is created and saved, manual viewing shows correct image</a:t>
            </a:r>
            <a:endParaRPr lang="en-US" sz="1500"/>
          </a:p>
          <a:p>
            <a:r>
              <a:rPr lang="en-US" sz="1500">
                <a:ea typeface="+mn-lt"/>
                <a:cs typeface="+mn-lt"/>
              </a:rPr>
              <a:t>(11) User Story Scenario Accessibility Features = Change colour theme</a:t>
            </a:r>
            <a:endParaRPr lang="en-US" sz="1500"/>
          </a:p>
          <a:p>
            <a:pPr lvl="1"/>
            <a:r>
              <a:rPr lang="en-US" sz="1500">
                <a:ea typeface="+mn-lt"/>
                <a:cs typeface="+mn-lt"/>
              </a:rPr>
              <a:t>Result = Colour theme changes correctly and the colour passes colourblind image test</a:t>
            </a:r>
            <a:endParaRPr lang="en-US" sz="1500"/>
          </a:p>
        </p:txBody>
      </p:sp>
      <p:sp>
        <p:nvSpPr>
          <p:cNvPr id="6" name="Title 1">
            <a:extLst>
              <a:ext uri="{FF2B5EF4-FFF2-40B4-BE49-F238E27FC236}">
                <a16:creationId xmlns:a16="http://schemas.microsoft.com/office/drawing/2014/main" id="{19C86705-A1C5-4C65-BF82-EE03C70F39F0}"/>
              </a:ext>
            </a:extLst>
          </p:cNvPr>
          <p:cNvSpPr>
            <a:spLocks noGrp="1"/>
          </p:cNvSpPr>
          <p:nvPr>
            <p:ph type="title"/>
          </p:nvPr>
        </p:nvSpPr>
        <p:spPr>
          <a:xfrm>
            <a:off x="252919" y="1123837"/>
            <a:ext cx="2947482" cy="4601183"/>
          </a:xfrm>
        </p:spPr>
        <p:txBody>
          <a:bodyPr>
            <a:normAutofit/>
          </a:bodyPr>
          <a:lstStyle/>
          <a:p>
            <a:r>
              <a:rPr lang="en-US" sz="3600">
                <a:solidFill>
                  <a:schemeClr val="bg1"/>
                </a:solidFill>
                <a:ea typeface="+mj-lt"/>
                <a:cs typeface="+mj-lt"/>
              </a:rPr>
              <a:t>Manual User Story Scenario Testing</a:t>
            </a:r>
            <a:br>
              <a:rPr lang="en-US" sz="3600">
                <a:ea typeface="+mj-lt"/>
                <a:cs typeface="+mj-lt"/>
              </a:rPr>
            </a:br>
            <a:endParaRPr lang="en-US" sz="3600">
              <a:ea typeface="+mj-lt"/>
              <a:cs typeface="+mj-lt"/>
            </a:endParaRPr>
          </a:p>
          <a:p>
            <a:endParaRPr lang="en-US"/>
          </a:p>
        </p:txBody>
      </p:sp>
    </p:spTree>
    <p:extLst>
      <p:ext uri="{BB962C8B-B14F-4D97-AF65-F5344CB8AC3E}">
        <p14:creationId xmlns:p14="http://schemas.microsoft.com/office/powerpoint/2010/main" val="1905093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E4C5262-7C99-4DC4-94C8-B6AA7201EE6B}"/>
              </a:ext>
            </a:extLst>
          </p:cNvPr>
          <p:cNvSpPr>
            <a:spLocks noGrp="1"/>
          </p:cNvSpPr>
          <p:nvPr>
            <p:ph type="title"/>
          </p:nvPr>
        </p:nvSpPr>
        <p:spPr>
          <a:xfrm>
            <a:off x="4961155" y="861692"/>
            <a:ext cx="6068070" cy="1489654"/>
          </a:xfrm>
        </p:spPr>
        <p:txBody>
          <a:bodyPr vert="horz" lIns="91440" tIns="45720" rIns="91440" bIns="45720" rtlCol="0" anchor="b">
            <a:normAutofit fontScale="90000"/>
          </a:bodyPr>
          <a:lstStyle/>
          <a:p>
            <a:r>
              <a:rPr lang="en-US" sz="4400">
                <a:solidFill>
                  <a:srgbClr val="FFFFFF"/>
                </a:solidFill>
              </a:rPr>
              <a:t>Acceptance</a:t>
            </a:r>
            <a:r>
              <a:rPr lang="en-US">
                <a:solidFill>
                  <a:srgbClr val="FFFFFF"/>
                </a:solidFill>
              </a:rPr>
              <a:t> </a:t>
            </a:r>
            <a:r>
              <a:rPr lang="en-US" sz="5300">
                <a:solidFill>
                  <a:srgbClr val="FFFFFF"/>
                </a:solidFill>
              </a:rPr>
              <a:t>Criteria</a:t>
            </a:r>
            <a:r>
              <a:rPr lang="en-US">
                <a:solidFill>
                  <a:srgbClr val="FFFFFF"/>
                </a:solidFill>
              </a:rPr>
              <a:t> </a:t>
            </a:r>
            <a:r>
              <a:rPr lang="en-US" sz="4400">
                <a:solidFill>
                  <a:srgbClr val="FFFFFF"/>
                </a:solidFill>
              </a:rPr>
              <a:t>Changes</a:t>
            </a:r>
          </a:p>
        </p:txBody>
      </p:sp>
      <p:sp>
        <p:nvSpPr>
          <p:cNvPr id="3" name="Text Placeholder 2">
            <a:extLst>
              <a:ext uri="{FF2B5EF4-FFF2-40B4-BE49-F238E27FC236}">
                <a16:creationId xmlns:a16="http://schemas.microsoft.com/office/drawing/2014/main" id="{8A44DB22-593B-4958-B768-D5569BE4D173}"/>
              </a:ext>
            </a:extLst>
          </p:cNvPr>
          <p:cNvSpPr>
            <a:spLocks noGrp="1"/>
          </p:cNvSpPr>
          <p:nvPr>
            <p:ph type="body" idx="1"/>
          </p:nvPr>
        </p:nvSpPr>
        <p:spPr>
          <a:xfrm>
            <a:off x="5054083" y="2430710"/>
            <a:ext cx="6037903" cy="3153936"/>
          </a:xfrm>
        </p:spPr>
        <p:txBody>
          <a:bodyPr vert="horz" lIns="91440" tIns="45720" rIns="91440" bIns="45720" rtlCol="0" anchor="t">
            <a:noAutofit/>
          </a:bodyPr>
          <a:lstStyle/>
          <a:p>
            <a:pPr marL="171450" indent="-171450">
              <a:buFont typeface="Arial" pitchFamily="18" charset="2"/>
              <a:buChar char="•"/>
            </a:pPr>
            <a:r>
              <a:rPr lang="en-US" sz="1600">
                <a:solidFill>
                  <a:schemeClr val="accent1">
                    <a:lumMod val="20000"/>
                    <a:lumOff val="80000"/>
                  </a:schemeClr>
                </a:solidFill>
              </a:rPr>
              <a:t>Decided against completing user story 10 due to difficulty compared to lack of value provided</a:t>
            </a:r>
          </a:p>
          <a:p>
            <a:pPr marL="171450" indent="-171450">
              <a:buFont typeface="Arial" pitchFamily="18" charset="2"/>
              <a:buChar char="•"/>
            </a:pPr>
            <a:r>
              <a:rPr lang="en-US" sz="1600">
                <a:solidFill>
                  <a:schemeClr val="accent1">
                    <a:lumMod val="20000"/>
                    <a:lumOff val="80000"/>
                  </a:schemeClr>
                </a:solidFill>
              </a:rPr>
              <a:t>Second element of user story 9 was already completed in user story 6 but not updated</a:t>
            </a:r>
          </a:p>
          <a:p>
            <a:pPr marL="171450" indent="-171450">
              <a:buFont typeface="Arial" pitchFamily="18" charset="2"/>
              <a:buChar char="•"/>
            </a:pPr>
            <a:r>
              <a:rPr lang="en-US" sz="1600">
                <a:solidFill>
                  <a:schemeClr val="accent1">
                    <a:lumMod val="20000"/>
                    <a:lumOff val="80000"/>
                  </a:schemeClr>
                </a:solidFill>
              </a:rPr>
              <a:t>Changed requirements for menu colour to use pre-selected colour schemes that we knew were colourblind compliant</a:t>
            </a:r>
          </a:p>
          <a:p>
            <a:pPr marL="171450" indent="-171450">
              <a:buFont typeface="Arial" pitchFamily="18" charset="2"/>
              <a:buChar char="•"/>
            </a:pPr>
            <a:r>
              <a:rPr lang="en-US" sz="1600">
                <a:solidFill>
                  <a:schemeClr val="accent1">
                    <a:lumMod val="20000"/>
                    <a:lumOff val="80000"/>
                  </a:schemeClr>
                </a:solidFill>
              </a:rPr>
              <a:t>Replaced text description requirement as it would be relatively unhelpful without a means of accurately navigating the menu without visibility, which was outside the scope of what we thought was possible this sprint</a:t>
            </a:r>
          </a:p>
          <a:p>
            <a:pPr marL="171450" indent="-171450">
              <a:buFont typeface="Arial" pitchFamily="18" charset="2"/>
              <a:buChar char="•"/>
            </a:pPr>
            <a:r>
              <a:rPr lang="en-US" sz="1600">
                <a:solidFill>
                  <a:schemeClr val="accent1">
                    <a:lumMod val="20000"/>
                    <a:lumOff val="80000"/>
                  </a:schemeClr>
                </a:solidFill>
              </a:rPr>
              <a:t>Added a new requirement for aid navigating the tool without a mouse to have some keybinds for functionailtiy in the tool.</a:t>
            </a:r>
          </a:p>
        </p:txBody>
      </p:sp>
      <p:sp>
        <p:nvSpPr>
          <p:cNvPr id="18" name="Rectangle 17">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5" descr="Text&#10;&#10;Description automatically generated">
            <a:extLst>
              <a:ext uri="{FF2B5EF4-FFF2-40B4-BE49-F238E27FC236}">
                <a16:creationId xmlns:a16="http://schemas.microsoft.com/office/drawing/2014/main" id="{2A4A1ECF-0340-41A7-8627-F14AEE005B8B}"/>
              </a:ext>
            </a:extLst>
          </p:cNvPr>
          <p:cNvPicPr>
            <a:picLocks noChangeAspect="1"/>
          </p:cNvPicPr>
          <p:nvPr/>
        </p:nvPicPr>
        <p:blipFill>
          <a:blip r:embed="rId2"/>
          <a:stretch>
            <a:fillRect/>
          </a:stretch>
        </p:blipFill>
        <p:spPr>
          <a:xfrm>
            <a:off x="696177" y="2289420"/>
            <a:ext cx="3458249" cy="2271007"/>
          </a:xfrm>
          <a:prstGeom prst="rect">
            <a:avLst/>
          </a:prstGeom>
        </p:spPr>
      </p:pic>
    </p:spTree>
    <p:extLst>
      <p:ext uri="{BB962C8B-B14F-4D97-AF65-F5344CB8AC3E}">
        <p14:creationId xmlns:p14="http://schemas.microsoft.com/office/powerpoint/2010/main" val="286944520"/>
      </p:ext>
    </p:extLst>
  </p:cSld>
  <p:clrMapOvr>
    <a:masterClrMapping/>
  </p:clrMapOvr>
</p:sld>
</file>

<file path=ppt/theme/theme1.xml><?xml version="1.0" encoding="utf-8"?>
<a:theme xmlns:a="http://schemas.openxmlformats.org/drawingml/2006/main" name="1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{C8DDCC49-4B00-F34F-B907-2B9E7599F063}tf10001124</Template>
  <Application>Microsoft Office PowerPoint</Application>
  <PresentationFormat>Widescreen</PresentationFormat>
  <Slides>39</Slides>
  <Notes>3</Notes>
  <HiddenSlides>0</HiddenSlide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1_Frame</vt:lpstr>
      <vt:lpstr>Frame</vt:lpstr>
      <vt:lpstr>Increment 3</vt:lpstr>
      <vt:lpstr>Application</vt:lpstr>
      <vt:lpstr>Correct + Value + Fit For Purpose</vt:lpstr>
      <vt:lpstr>Value + Fit For Purpose</vt:lpstr>
      <vt:lpstr>Value + Fit For Purpose</vt:lpstr>
      <vt:lpstr>Good User Experience</vt:lpstr>
      <vt:lpstr>Good User Experience</vt:lpstr>
      <vt:lpstr>Meets Requirements:</vt:lpstr>
      <vt:lpstr>User Guide</vt:lpstr>
      <vt:lpstr>Clear, Concise, User Centred</vt:lpstr>
      <vt:lpstr>Design and Planning</vt:lpstr>
      <vt:lpstr>Previous Planning Documentation</vt:lpstr>
      <vt:lpstr>Storyboards</vt:lpstr>
      <vt:lpstr>Storyboards</vt:lpstr>
      <vt:lpstr>Storyboards – History Log</vt:lpstr>
      <vt:lpstr>Storyboards – showing calculations</vt:lpstr>
      <vt:lpstr>Storyboards – exporting data</vt:lpstr>
      <vt:lpstr>Storyboards – viewing broken down calculations</vt:lpstr>
      <vt:lpstr>Design – Design Choices</vt:lpstr>
      <vt:lpstr>PowerPoint Presentation</vt:lpstr>
      <vt:lpstr>Old Class Diagram</vt:lpstr>
      <vt:lpstr>Newer Planning Documentation</vt:lpstr>
      <vt:lpstr>Storyboard – exporting to png</vt:lpstr>
      <vt:lpstr>Storyboards - Hotkeys</vt:lpstr>
      <vt:lpstr>New class diagram sorted into MVC</vt:lpstr>
      <vt:lpstr>Scenarios</vt:lpstr>
      <vt:lpstr>Scenarios</vt:lpstr>
      <vt:lpstr>Scenarios</vt:lpstr>
      <vt:lpstr>Scenarios</vt:lpstr>
      <vt:lpstr>Planning – Changes to Increment 3 Plan</vt:lpstr>
      <vt:lpstr>Planning – Changes to Increment 3 Plan</vt:lpstr>
      <vt:lpstr>Changes based on Feedback:</vt:lpstr>
      <vt:lpstr>Planning – Increment 3 burndown chart</vt:lpstr>
      <vt:lpstr>Testing</vt:lpstr>
      <vt:lpstr>Automated Testing  </vt:lpstr>
      <vt:lpstr>Automated Testing  </vt:lpstr>
      <vt:lpstr>Manual User Story Scenario Testing  </vt:lpstr>
      <vt:lpstr>Manual User Story Scenario Testing  </vt:lpstr>
      <vt:lpstr>Acceptance Criteria Changes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47</cp:revision>
  <dcterms:created xsi:type="dcterms:W3CDTF">2021-03-26T12:19:22Z</dcterms:created>
  <dcterms:modified xsi:type="dcterms:W3CDTF">2021-04-30T14:55:39Z</dcterms:modified>
</cp:coreProperties>
</file>